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9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0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2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3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4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5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6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7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8.xml" ContentType="application/vnd.openxmlformats-officedocument.presentationml.notesSlide+xml"/>
  <Override PartName="/ppt/tags/tag26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314" r:id="rId3"/>
    <p:sldId id="1212" r:id="rId4"/>
    <p:sldId id="1213" r:id="rId5"/>
    <p:sldId id="1296" r:id="rId6"/>
    <p:sldId id="1004" r:id="rId7"/>
    <p:sldId id="1318" r:id="rId8"/>
    <p:sldId id="1385" r:id="rId9"/>
    <p:sldId id="1340" r:id="rId10"/>
    <p:sldId id="1369" r:id="rId11"/>
    <p:sldId id="1049" r:id="rId12"/>
    <p:sldId id="1360" r:id="rId13"/>
    <p:sldId id="1048" r:id="rId14"/>
    <p:sldId id="1342" r:id="rId15"/>
    <p:sldId id="1343" r:id="rId16"/>
    <p:sldId id="1160" r:id="rId17"/>
    <p:sldId id="1272" r:id="rId18"/>
    <p:sldId id="1083" r:id="rId19"/>
    <p:sldId id="108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74" userDrawn="1">
          <p15:clr>
            <a:srgbClr val="A4A3A4"/>
          </p15:clr>
        </p15:guide>
        <p15:guide id="2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DDD9C4"/>
    <a:srgbClr val="33CCB5"/>
    <a:srgbClr val="78BEB9"/>
    <a:srgbClr val="4F80BD"/>
    <a:srgbClr val="1DD1CB"/>
    <a:srgbClr val="00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3" autoAdjust="0"/>
  </p:normalViewPr>
  <p:slideViewPr>
    <p:cSldViewPr showGuides="1">
      <p:cViewPr>
        <p:scale>
          <a:sx n="83" d="100"/>
          <a:sy n="83" d="100"/>
        </p:scale>
        <p:origin x="-240" y="-58"/>
      </p:cViewPr>
      <p:guideLst>
        <p:guide orient="horz" pos="2074"/>
        <p:guide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56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>
            <a:fillRect/>
          </a:stretch>
        </p:blipFill>
        <p:spPr>
          <a:xfrm>
            <a:off x="3171970" y="-1"/>
            <a:ext cx="2530716" cy="1279389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1" y="182360"/>
            <a:ext cx="2061493" cy="2194056"/>
          </a:xfrm>
          <a:prstGeom prst="rect">
            <a:avLst/>
          </a:prstGeom>
          <a:effectLst>
            <a:outerShdw blurRad="50800" dist="38100" dir="8100000" sx="105000" sy="105000" algn="tr" rotWithShape="0">
              <a:schemeClr val="tx1">
                <a:lumMod val="75000"/>
                <a:lumOff val="25000"/>
                <a:alpha val="24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14" y="2610327"/>
            <a:ext cx="679548" cy="10421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9" y="891651"/>
            <a:ext cx="1319482" cy="1718677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09" y="213322"/>
            <a:ext cx="1557552" cy="1657709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61366" y="2089239"/>
            <a:ext cx="679548" cy="1042177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67" y="3131417"/>
            <a:ext cx="1113265" cy="118485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61" y="2610327"/>
            <a:ext cx="1217118" cy="129538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8925195" y="4145358"/>
            <a:ext cx="499184" cy="469915"/>
            <a:chOff x="8925056" y="4146318"/>
            <a:chExt cx="499300" cy="47002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056" y="4237334"/>
              <a:ext cx="356108" cy="379008"/>
            </a:xfrm>
            <a:prstGeom prst="rect">
              <a:avLst/>
            </a:prstGeom>
            <a:effectLst>
              <a:outerShdw blurRad="50800" dist="38100" dir="8100000" sx="105000" sy="105000" algn="tr" rotWithShape="0">
                <a:prstClr val="black">
                  <a:alpha val="24000"/>
                </a:prst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110" y="4146318"/>
              <a:ext cx="321246" cy="341904"/>
            </a:xfrm>
            <a:prstGeom prst="rect">
              <a:avLst/>
            </a:prstGeom>
            <a:effectLst>
              <a:outerShdw blurRad="50800" dist="38100" dir="8100000" sx="105000" sy="105000" algn="tr" rotWithShape="0">
                <a:prstClr val="black">
                  <a:alpha val="24000"/>
                </a:prstClr>
              </a:outerShdw>
            </a:effec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" y="1926069"/>
            <a:ext cx="1372731" cy="146100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47292" y="1700808"/>
            <a:ext cx="7757220" cy="110258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61606" y="2819628"/>
            <a:ext cx="5328592" cy="132573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476250"/>
            <a:ext cx="10515600" cy="5616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V="1">
            <a:off x="1902208" y="3360760"/>
            <a:ext cx="8688548" cy="2149370"/>
            <a:chOff x="1984438" y="866960"/>
            <a:chExt cx="8690560" cy="214986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850" flipH="1" flipV="1">
              <a:off x="8476570" y="1154237"/>
              <a:ext cx="2198428" cy="99321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8152261" y="1043823"/>
              <a:ext cx="1389005" cy="147832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6732">
              <a:off x="6986698" y="812464"/>
              <a:ext cx="1694946" cy="180393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8860" flipH="1" flipV="1">
              <a:off x="5271058" y="1193225"/>
              <a:ext cx="2307341" cy="10424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4511030" y="1031190"/>
              <a:ext cx="1389005" cy="14783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096" y="1125538"/>
              <a:ext cx="1211710" cy="128962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087">
              <a:off x="1984438" y="962440"/>
              <a:ext cx="1930264" cy="205438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986184" y="866760"/>
            <a:ext cx="8688548" cy="2149370"/>
            <a:chOff x="1984438" y="866960"/>
            <a:chExt cx="8690560" cy="214986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850" flipH="1" flipV="1">
              <a:off x="8476570" y="1154237"/>
              <a:ext cx="2198428" cy="9932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8152261" y="1043823"/>
              <a:ext cx="1389005" cy="147832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6732">
              <a:off x="6986698" y="812464"/>
              <a:ext cx="1694946" cy="180393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8860" flipH="1" flipV="1">
              <a:off x="5271058" y="1193225"/>
              <a:ext cx="2307341" cy="104241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4511030" y="1031190"/>
              <a:ext cx="1389005" cy="14783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096" y="1125538"/>
              <a:ext cx="1211710" cy="128962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087">
              <a:off x="1984438" y="962440"/>
              <a:ext cx="1930264" cy="2054388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2064485" y="1989174"/>
            <a:ext cx="8192663" cy="2640027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50" tIns="60924" rIns="121850" bIns="60924"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26" y="1450593"/>
            <a:ext cx="1012079" cy="10771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4988074" y="2554491"/>
            <a:ext cx="0" cy="1536170"/>
          </a:xfrm>
          <a:prstGeom prst="line">
            <a:avLst/>
          </a:prstGeom>
          <a:ln w="19050">
            <a:solidFill>
              <a:srgbClr val="78BEB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8376" y="2578362"/>
            <a:ext cx="3916413" cy="4489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78BEB9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58376" y="3127011"/>
            <a:ext cx="1454876" cy="4731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518258" y="2646878"/>
            <a:ext cx="1146319" cy="11467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7" name="椭圆 26"/>
          <p:cNvSpPr/>
          <p:nvPr/>
        </p:nvSpPr>
        <p:spPr>
          <a:xfrm flipV="1">
            <a:off x="3606462" y="2736046"/>
            <a:ext cx="995300" cy="99566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62" y="2349130"/>
            <a:ext cx="890455" cy="947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01" y="2349130"/>
            <a:ext cx="890455" cy="9477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35152" y="2160205"/>
            <a:ext cx="4321696" cy="1325563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182516" y="3486150"/>
            <a:ext cx="5826968" cy="9509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27.png"/><Relationship Id="rId18" Type="http://schemas.openxmlformats.org/officeDocument/2006/relationships/image" Target="../media/image23.png"/><Relationship Id="rId3" Type="http://schemas.openxmlformats.org/officeDocument/2006/relationships/tags" Target="../tags/tag87.xml"/><Relationship Id="rId21" Type="http://schemas.openxmlformats.org/officeDocument/2006/relationships/image" Target="../media/image39.png"/><Relationship Id="rId7" Type="http://schemas.openxmlformats.org/officeDocument/2006/relationships/tags" Target="../tags/tag91.xml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22.png"/><Relationship Id="rId2" Type="http://schemas.openxmlformats.org/officeDocument/2006/relationships/tags" Target="../tags/tag86.xml"/><Relationship Id="rId16" Type="http://schemas.openxmlformats.org/officeDocument/2006/relationships/image" Target="../media/image5.png"/><Relationship Id="rId20" Type="http://schemas.openxmlformats.org/officeDocument/2006/relationships/image" Target="../media/image38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9.xml"/><Relationship Id="rId15" Type="http://schemas.openxmlformats.org/officeDocument/2006/relationships/image" Target="../media/image21.png"/><Relationship Id="rId10" Type="http://schemas.openxmlformats.org/officeDocument/2006/relationships/tags" Target="../tags/tag94.xml"/><Relationship Id="rId19" Type="http://schemas.openxmlformats.org/officeDocument/2006/relationships/image" Target="../media/image37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20.pn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21" Type="http://schemas.openxmlformats.org/officeDocument/2006/relationships/image" Target="../media/image20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notesSlide" Target="../notesSlides/notesSlide11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10" Type="http://schemas.openxmlformats.org/officeDocument/2006/relationships/tags" Target="../tags/tag104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21" Type="http://schemas.openxmlformats.org/officeDocument/2006/relationships/tags" Target="../tags/tag133.xml"/><Relationship Id="rId34" Type="http://schemas.openxmlformats.org/officeDocument/2006/relationships/tags" Target="../tags/tag146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tags" Target="../tags/tag145.xml"/><Relationship Id="rId38" Type="http://schemas.openxmlformats.org/officeDocument/2006/relationships/image" Target="../media/image42.jpe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29" Type="http://schemas.openxmlformats.org/officeDocument/2006/relationships/tags" Target="../tags/tag141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tags" Target="../tags/tag144.xml"/><Relationship Id="rId37" Type="http://schemas.openxmlformats.org/officeDocument/2006/relationships/image" Target="../media/image20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36" Type="http://schemas.openxmlformats.org/officeDocument/2006/relationships/notesSlide" Target="../notesSlides/notesSlide12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tags" Target="../tags/tag143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tags" Target="../tags/tag142.xml"/><Relationship Id="rId35" Type="http://schemas.openxmlformats.org/officeDocument/2006/relationships/slideLayout" Target="../slideLayouts/slideLayout7.xml"/><Relationship Id="rId8" Type="http://schemas.openxmlformats.org/officeDocument/2006/relationships/tags" Target="../tags/tag120.xml"/><Relationship Id="rId3" Type="http://schemas.openxmlformats.org/officeDocument/2006/relationships/tags" Target="../tags/tag1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image" Target="../media/image20.png"/><Relationship Id="rId3" Type="http://schemas.openxmlformats.org/officeDocument/2006/relationships/tags" Target="../tags/tag149.xml"/><Relationship Id="rId21" Type="http://schemas.openxmlformats.org/officeDocument/2006/relationships/image" Target="../media/image22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148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5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10" Type="http://schemas.openxmlformats.org/officeDocument/2006/relationships/tags" Target="../tags/tag156.xml"/><Relationship Id="rId19" Type="http://schemas.openxmlformats.org/officeDocument/2006/relationships/image" Target="../media/image21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image" Target="../media/image22.png"/><Relationship Id="rId3" Type="http://schemas.openxmlformats.org/officeDocument/2006/relationships/tags" Target="../tags/tag164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image" Target="../media/image5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21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image" Target="../media/image20.png"/><Relationship Id="rId28" Type="http://schemas.openxmlformats.org/officeDocument/2006/relationships/image" Target="../media/image43.jpeg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notesSlide" Target="../notesSlides/notesSlide14.xml"/><Relationship Id="rId27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image" Target="../media/image46.png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image" Target="../media/image20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image" Target="../media/image45.png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notesSlide" Target="../notesSlides/notesSlide15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image" Target="../media/image44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34.png"/><Relationship Id="rId8" Type="http://schemas.openxmlformats.org/officeDocument/2006/relationships/tags" Target="../tags/tag189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tags" Target="../tags/tag246.xml"/><Relationship Id="rId21" Type="http://schemas.openxmlformats.org/officeDocument/2006/relationships/tags" Target="../tags/tag228.xml"/><Relationship Id="rId34" Type="http://schemas.openxmlformats.org/officeDocument/2006/relationships/tags" Target="../tags/tag241.xml"/><Relationship Id="rId42" Type="http://schemas.openxmlformats.org/officeDocument/2006/relationships/image" Target="../media/image20.png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9" Type="http://schemas.openxmlformats.org/officeDocument/2006/relationships/tags" Target="../tags/tag236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slideLayout" Target="../slideLayouts/slideLayout7.xml"/><Relationship Id="rId45" Type="http://schemas.openxmlformats.org/officeDocument/2006/relationships/image" Target="../media/image22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tags" Target="../tags/tag238.xml"/><Relationship Id="rId44" Type="http://schemas.openxmlformats.org/officeDocument/2006/relationships/image" Target="../media/image5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image" Target="../media/image21.png"/><Relationship Id="rId8" Type="http://schemas.openxmlformats.org/officeDocument/2006/relationships/tags" Target="../tags/tag215.xml"/><Relationship Id="rId3" Type="http://schemas.openxmlformats.org/officeDocument/2006/relationships/tags" Target="../tags/tag210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image" Target="../media/image23.png"/><Relationship Id="rId20" Type="http://schemas.openxmlformats.org/officeDocument/2006/relationships/tags" Target="../tags/tag227.xml"/><Relationship Id="rId4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image" Target="../media/image3.png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image" Target="../media/image47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image" Target="../media/image21.png"/><Relationship Id="rId5" Type="http://schemas.openxmlformats.org/officeDocument/2006/relationships/tags" Target="../tags/tag251.xml"/><Relationship Id="rId15" Type="http://schemas.openxmlformats.org/officeDocument/2006/relationships/image" Target="../media/image48.jpeg"/><Relationship Id="rId10" Type="http://schemas.openxmlformats.org/officeDocument/2006/relationships/notesSlide" Target="../notesSlides/notesSlide17.xml"/><Relationship Id="rId4" Type="http://schemas.openxmlformats.org/officeDocument/2006/relationships/tags" Target="../tags/tag25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9.png"/><Relationship Id="rId3" Type="http://schemas.openxmlformats.org/officeDocument/2006/relationships/tags" Target="../tags/tag257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23.png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5" Type="http://schemas.openxmlformats.org/officeDocument/2006/relationships/tags" Target="../tags/tag259.xml"/><Relationship Id="rId10" Type="http://schemas.openxmlformats.org/officeDocument/2006/relationships/image" Target="../media/image5.png"/><Relationship Id="rId4" Type="http://schemas.openxmlformats.org/officeDocument/2006/relationships/tags" Target="../tags/tag258.xm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4.png"/><Relationship Id="rId2" Type="http://schemas.openxmlformats.org/officeDocument/2006/relationships/tags" Target="../tags/tag7.xml"/><Relationship Id="rId16" Type="http://schemas.openxmlformats.org/officeDocument/2006/relationships/image" Target="../media/image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24.pn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1.xml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tags" Target="../tags/tag2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notesSlide" Target="../notesSlides/notesSlide6.xml"/><Relationship Id="rId21" Type="http://schemas.openxmlformats.org/officeDocument/2006/relationships/tags" Target="../tags/tag43.xml"/><Relationship Id="rId34" Type="http://schemas.openxmlformats.org/officeDocument/2006/relationships/tags" Target="../tags/tag56.xml"/><Relationship Id="rId42" Type="http://schemas.openxmlformats.org/officeDocument/2006/relationships/image" Target="../media/image21.png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9" Type="http://schemas.openxmlformats.org/officeDocument/2006/relationships/tags" Target="../tags/tag5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40" Type="http://schemas.openxmlformats.org/officeDocument/2006/relationships/image" Target="../media/image27.png"/><Relationship Id="rId45" Type="http://schemas.openxmlformats.org/officeDocument/2006/relationships/image" Target="../media/image23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4" Type="http://schemas.openxmlformats.org/officeDocument/2006/relationships/image" Target="../media/image2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43" Type="http://schemas.openxmlformats.org/officeDocument/2006/relationships/image" Target="../media/image5.png"/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slideLayout" Target="../slideLayouts/slideLayout7.xml"/><Relationship Id="rId20" Type="http://schemas.openxmlformats.org/officeDocument/2006/relationships/tags" Target="../tags/tag42.xml"/><Relationship Id="rId4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27.png"/><Relationship Id="rId18" Type="http://schemas.openxmlformats.org/officeDocument/2006/relationships/image" Target="../media/image23.png"/><Relationship Id="rId3" Type="http://schemas.openxmlformats.org/officeDocument/2006/relationships/tags" Target="../tags/tag62.xml"/><Relationship Id="rId21" Type="http://schemas.openxmlformats.org/officeDocument/2006/relationships/image" Target="../media/image30.png"/><Relationship Id="rId7" Type="http://schemas.openxmlformats.org/officeDocument/2006/relationships/tags" Target="../tags/tag66.xml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22.png"/><Relationship Id="rId2" Type="http://schemas.openxmlformats.org/officeDocument/2006/relationships/tags" Target="../tags/tag61.xml"/><Relationship Id="rId16" Type="http://schemas.openxmlformats.org/officeDocument/2006/relationships/image" Target="../media/image5.png"/><Relationship Id="rId20" Type="http://schemas.openxmlformats.org/officeDocument/2006/relationships/image" Target="../media/image29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4.xml"/><Relationship Id="rId15" Type="http://schemas.openxmlformats.org/officeDocument/2006/relationships/image" Target="../media/image21.png"/><Relationship Id="rId10" Type="http://schemas.openxmlformats.org/officeDocument/2006/relationships/tags" Target="../tags/tag69.xml"/><Relationship Id="rId19" Type="http://schemas.openxmlformats.org/officeDocument/2006/relationships/image" Target="../media/image28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0.png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18" Type="http://schemas.openxmlformats.org/officeDocument/2006/relationships/image" Target="../media/image34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21.png"/><Relationship Id="rId17" Type="http://schemas.openxmlformats.org/officeDocument/2006/relationships/image" Target="../media/image33.jpeg"/><Relationship Id="rId2" Type="http://schemas.openxmlformats.org/officeDocument/2006/relationships/tags" Target="../tags/tag71.xml"/><Relationship Id="rId16" Type="http://schemas.openxmlformats.org/officeDocument/2006/relationships/image" Target="../media/image32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20.png"/><Relationship Id="rId5" Type="http://schemas.openxmlformats.org/officeDocument/2006/relationships/tags" Target="../tags/tag74.xml"/><Relationship Id="rId1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tags" Target="../tags/tag73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21.png"/><Relationship Id="rId18" Type="http://schemas.openxmlformats.org/officeDocument/2006/relationships/image" Target="../media/image36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20.png"/><Relationship Id="rId17" Type="http://schemas.openxmlformats.org/officeDocument/2006/relationships/image" Target="../media/image35.jpeg"/><Relationship Id="rId2" Type="http://schemas.openxmlformats.org/officeDocument/2006/relationships/tags" Target="../tags/tag78.xml"/><Relationship Id="rId16" Type="http://schemas.openxmlformats.org/officeDocument/2006/relationships/image" Target="../media/image23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27.png"/><Relationship Id="rId5" Type="http://schemas.openxmlformats.org/officeDocument/2006/relationships/tags" Target="../tags/tag81.xml"/><Relationship Id="rId15" Type="http://schemas.openxmlformats.org/officeDocument/2006/relationships/image" Target="../media/image22.png"/><Relationship Id="rId10" Type="http://schemas.openxmlformats.org/officeDocument/2006/relationships/notesSlide" Target="../notesSlides/notesSlide9.xml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2135560" y="2413278"/>
            <a:ext cx="8066667" cy="1102585"/>
          </a:xfrm>
        </p:spPr>
        <p:txBody>
          <a:bodyPr>
            <a:noAutofit/>
          </a:bodyPr>
          <a:lstStyle/>
          <a:p>
            <a:r>
              <a:rPr lang="zh-CN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任务二</a:t>
            </a:r>
            <a:r>
              <a:rPr lang="en-US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简笔画的语言与造型</a:t>
            </a:r>
            <a:endParaRPr lang="zh-CN" altLang="en-US" sz="44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659321" y="3752443"/>
            <a:ext cx="5328592" cy="1325730"/>
          </a:xfrm>
        </p:spPr>
        <p:txBody>
          <a:bodyPr/>
          <a:lstStyle/>
          <a:p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单元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一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  </a:t>
            </a: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简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笔画概述</a:t>
            </a:r>
            <a:endParaRPr lang="zh-CN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060575"/>
            <a:ext cx="3792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简笔画的语言与造型</a:t>
            </a:r>
          </a:p>
          <a:p>
            <a:pPr defTabSz="913765">
              <a:defRPr/>
            </a:pP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造型方法</a:t>
            </a: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71740" y="2996565"/>
            <a:ext cx="2193290" cy="13385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概括法</a:t>
            </a:r>
          </a:p>
          <a:p>
            <a:pPr algn="l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夸张法</a:t>
            </a:r>
          </a:p>
          <a:p>
            <a:pPr algn="l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拟人化法。</a:t>
            </a: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1568506" y="1165635"/>
            <a:ext cx="2378074" cy="677036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入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40965" y="1828165"/>
            <a:ext cx="3118485" cy="4377055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9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10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55595" y="1953895"/>
            <a:ext cx="2903855" cy="3950970"/>
            <a:chOff x="4497" y="3077"/>
            <a:chExt cx="4573" cy="6222"/>
          </a:xfrm>
        </p:grpSpPr>
        <p:pic>
          <p:nvPicPr>
            <p:cNvPr id="150" name="图片 150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10" y="3077"/>
              <a:ext cx="2536" cy="1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图片 148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78" y="4719"/>
              <a:ext cx="2292" cy="1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图片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7" y="5854"/>
              <a:ext cx="2515" cy="1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图片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11" y="7555"/>
              <a:ext cx="2454" cy="17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568506" y="3763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24355" y="1477645"/>
            <a:ext cx="8829040" cy="4618990"/>
            <a:chOff x="2873" y="1762"/>
            <a:chExt cx="13904" cy="727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2873" y="1762"/>
              <a:ext cx="13905" cy="7275"/>
            </a:xfrm>
            <a:prstGeom prst="rect">
              <a:avLst/>
            </a:prstGeom>
          </p:spPr>
        </p:pic>
        <p:sp>
          <p:nvSpPr>
            <p:cNvPr id="6" name="矩形 5"/>
            <p:cNvSpPr/>
            <p:nvPr>
              <p:custDataLst>
                <p:tags r:id="rId17"/>
              </p:custDataLst>
            </p:nvPr>
          </p:nvSpPr>
          <p:spPr>
            <a:xfrm>
              <a:off x="5920" y="4806"/>
              <a:ext cx="1251" cy="1423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zh-CN" altLang="en-US" sz="3600" b="1" baseline="1200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</a:rPr>
                <a:t>微</a:t>
              </a:r>
              <a:r>
                <a:rPr lang="zh-CN" altLang="en-US" sz="3600" b="1" baseline="1200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</a:rPr>
                <a:t>课</a:t>
              </a:r>
              <a:endParaRPr lang="en-US" altLang="zh-CN" sz="3600" b="1" baseline="1200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</a:endParaRPr>
            </a:p>
            <a:p>
              <a:pPr algn="ctr"/>
              <a:r>
                <a:rPr lang="zh-CN" altLang="en-US" sz="3600" b="1" baseline="1200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</a:rPr>
                <a:t>助学</a:t>
              </a:r>
              <a:endParaRPr lang="en-US" altLang="zh-CN" sz="3600" b="1" baseline="12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18"/>
              </p:custDataLst>
            </p:nvPr>
          </p:nvSpPr>
          <p:spPr>
            <a:xfrm>
              <a:off x="9716" y="4677"/>
              <a:ext cx="3557" cy="1051"/>
            </a:xfrm>
            <a:prstGeom prst="rect">
              <a:avLst/>
            </a:prstGeom>
            <a:noFill/>
            <a:ln>
              <a:solidFill>
                <a:srgbClr val="78BEB9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3735" b="1">
                  <a:solidFill>
                    <a:srgbClr val="33CCB5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教</a:t>
              </a:r>
              <a:r>
                <a:rPr lang="zh-CN" altLang="en-US" sz="3735" b="1" smtClean="0">
                  <a:solidFill>
                    <a:srgbClr val="33CCB5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师示范</a:t>
              </a:r>
              <a:endParaRPr lang="en-US" altLang="zh-CN" sz="3735" b="1" dirty="0" smtClean="0">
                <a:solidFill>
                  <a:srgbClr val="33CCB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568506" y="3763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4" name="直接连接符 33"/>
          <p:cNvCxnSpPr>
            <a:stCxn id="35" idx="4"/>
          </p:cNvCxnSpPr>
          <p:nvPr>
            <p:custDataLst>
              <p:tags r:id="rId16"/>
            </p:custDataLst>
          </p:nvPr>
        </p:nvCxnSpPr>
        <p:spPr>
          <a:xfrm>
            <a:off x="7031990" y="1955800"/>
            <a:ext cx="5259705" cy="1397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椭圆 34"/>
          <p:cNvSpPr/>
          <p:nvPr>
            <p:custDataLst>
              <p:tags r:id="rId17"/>
            </p:custDataLst>
          </p:nvPr>
        </p:nvSpPr>
        <p:spPr>
          <a:xfrm rot="5400000">
            <a:off x="7032614" y="182004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grpSp>
        <p:nvGrpSpPr>
          <p:cNvPr id="3" name="组合 2"/>
          <p:cNvGrpSpPr/>
          <p:nvPr/>
        </p:nvGrpSpPr>
        <p:grpSpPr>
          <a:xfrm>
            <a:off x="7602220" y="1596390"/>
            <a:ext cx="811530" cy="753110"/>
            <a:chOff x="11738" y="2294"/>
            <a:chExt cx="1674" cy="1626"/>
          </a:xfrm>
        </p:grpSpPr>
        <p:sp>
          <p:nvSpPr>
            <p:cNvPr id="36" name="椭圆 35"/>
            <p:cNvSpPr/>
            <p:nvPr>
              <p:custDataLst>
                <p:tags r:id="rId33"/>
              </p:custDataLst>
            </p:nvPr>
          </p:nvSpPr>
          <p:spPr>
            <a:xfrm>
              <a:off x="11738" y="2294"/>
              <a:ext cx="1674" cy="162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37" name="椭圆 36"/>
            <p:cNvSpPr/>
            <p:nvPr>
              <p:custDataLst>
                <p:tags r:id="rId34"/>
              </p:custDataLst>
            </p:nvPr>
          </p:nvSpPr>
          <p:spPr>
            <a:xfrm>
              <a:off x="11890" y="2434"/>
              <a:ext cx="1369" cy="134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18"/>
          <p:cNvSpPr txBox="1"/>
          <p:nvPr>
            <p:custDataLst>
              <p:tags r:id="rId18"/>
            </p:custDataLst>
          </p:nvPr>
        </p:nvSpPr>
        <p:spPr>
          <a:xfrm>
            <a:off x="7538751" y="1667510"/>
            <a:ext cx="875030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示范</a:t>
            </a: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讲解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9436405" y="1920389"/>
            <a:ext cx="146016" cy="146016"/>
            <a:chOff x="5840809" y="2492376"/>
            <a:chExt cx="493316" cy="493316"/>
          </a:xfrm>
        </p:grpSpPr>
        <p:sp>
          <p:nvSpPr>
            <p:cNvPr id="40" name="椭圆 39"/>
            <p:cNvSpPr/>
            <p:nvPr>
              <p:custDataLst>
                <p:tags r:id="rId31"/>
              </p:custDataLst>
            </p:nvPr>
          </p:nvSpPr>
          <p:spPr>
            <a:xfrm>
              <a:off x="5840809" y="2492376"/>
              <a:ext cx="493316" cy="493316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2"/>
              </p:custDataLst>
            </p:nvPr>
          </p:nvSpPr>
          <p:spPr>
            <a:xfrm>
              <a:off x="5889859" y="2541426"/>
              <a:ext cx="395216" cy="395216"/>
            </a:xfrm>
            <a:prstGeom prst="ellipse">
              <a:avLst/>
            </a:prstGeom>
            <a:solidFill>
              <a:srgbClr val="78BEB9"/>
            </a:solidFill>
            <a:ln w="12700" cap="flat" cmpd="sng" algn="ctr">
              <a:noFill/>
              <a:prstDash val="solid"/>
              <a:miter lim="800000"/>
            </a:ln>
            <a:effectLst>
              <a:innerShdw blurRad="50800">
                <a:prstClr val="black"/>
              </a:inn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2" name="等腰三角形 41"/>
          <p:cNvSpPr/>
          <p:nvPr>
            <p:custDataLst>
              <p:tags r:id="rId19"/>
            </p:custDataLst>
          </p:nvPr>
        </p:nvSpPr>
        <p:spPr>
          <a:xfrm>
            <a:off x="8908902" y="2085453"/>
            <a:ext cx="1201022" cy="552323"/>
          </a:xfrm>
          <a:prstGeom prst="triangle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390" tIns="45693" rIns="91390" bIns="45693"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883525" y="2720975"/>
            <a:ext cx="3335655" cy="3923030"/>
            <a:chOff x="2283117" y="2891789"/>
            <a:chExt cx="2065946" cy="2879342"/>
          </a:xfrm>
        </p:grpSpPr>
        <p:sp>
          <p:nvSpPr>
            <p:cNvPr id="58" name="圆角矩形 57"/>
            <p:cNvSpPr/>
            <p:nvPr>
              <p:custDataLst>
                <p:tags r:id="rId28"/>
              </p:custDataLst>
            </p:nvPr>
          </p:nvSpPr>
          <p:spPr>
            <a:xfrm>
              <a:off x="2283117" y="2891789"/>
              <a:ext cx="2065946" cy="2879342"/>
            </a:xfrm>
            <a:prstGeom prst="round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29"/>
              </p:custDataLst>
            </p:nvPr>
          </p:nvSpPr>
          <p:spPr>
            <a:xfrm>
              <a:off x="2376267" y="3356985"/>
              <a:ext cx="1888239" cy="191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1.仔细</a:t>
              </a:r>
              <a:r>
                <a:rPr lang="zh-CN" altLang="en-US" kern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观察</a:t>
              </a:r>
              <a:r>
                <a:rPr lang="zh-CN" altLang="en-US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物体。</a:t>
              </a:r>
              <a:endParaRPr lang="zh-CN" altLang="en-US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2.</a:t>
              </a:r>
              <a:r>
                <a:rPr lang="zh-CN" altLang="en-US" kern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先大</a:t>
              </a:r>
              <a:r>
                <a:rPr lang="zh-CN" altLang="en-US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后小</a:t>
              </a:r>
              <a:endParaRPr lang="zh-CN" altLang="en-US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3.</a:t>
              </a:r>
              <a:r>
                <a:rPr lang="zh-CN" altLang="en-US" kern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先整体</a:t>
              </a:r>
              <a:r>
                <a:rPr lang="zh-CN" altLang="en-US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后局部。</a:t>
              </a:r>
              <a:endParaRPr lang="zh-CN" altLang="en-US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4.</a:t>
              </a:r>
              <a:r>
                <a:rPr lang="zh-CN" altLang="en-US" kern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添加细节</a:t>
              </a:r>
              <a:r>
                <a:rPr lang="zh-CN" altLang="en-US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完成。</a:t>
              </a:r>
              <a:endParaRPr lang="zh-CN" altLang="en-US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9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30"/>
              </p:custDataLst>
            </p:nvPr>
          </p:nvSpPr>
          <p:spPr>
            <a:xfrm>
              <a:off x="2476615" y="2955174"/>
              <a:ext cx="1695861" cy="428313"/>
            </a:xfrm>
            <a:prstGeom prst="rect">
              <a:avLst/>
            </a:prstGeom>
            <a:noFill/>
            <a:effectLst>
              <a:outerShdw blurRad="38100" dist="127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3200" kern="0" dirty="0">
                  <a:solidFill>
                    <a:srgbClr val="78BEB9"/>
                  </a:solidFill>
                  <a:latin typeface="Britannic Bold" panose="020B0903060703020204" pitchFamily="34" charset="0"/>
                  <a:sym typeface="+mn-ea"/>
                </a:rPr>
                <a:t>绘画要求：</a:t>
              </a:r>
              <a:endParaRPr lang="zh-CN" altLang="en-US" sz="32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21665" y="1617345"/>
            <a:ext cx="3507740" cy="4013835"/>
            <a:chOff x="3073918" y="203757"/>
            <a:chExt cx="1017887" cy="491907"/>
          </a:xfrm>
        </p:grpSpPr>
        <p:sp>
          <p:nvSpPr>
            <p:cNvPr id="80" name="任意多边形 82"/>
            <p:cNvSpPr/>
            <p:nvPr>
              <p:custDataLst>
                <p:tags r:id="rId26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任意多边形 83"/>
            <p:cNvSpPr/>
            <p:nvPr>
              <p:custDataLst>
                <p:tags r:id="rId27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86" name="表格 85"/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205003476"/>
              </p:ext>
            </p:extLst>
          </p:nvPr>
        </p:nvGraphicFramePr>
        <p:xfrm>
          <a:off x="4343400" y="2846070"/>
          <a:ext cx="3310255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255"/>
              </a:tblGrid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运用简笔画的造型原则画一只小老鼠</a:t>
                      </a: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第一步，画一个大</a:t>
                      </a:r>
                      <a:r>
                        <a:rPr lang="zh-CN" altLang="en-US" dirty="0" smtClean="0"/>
                        <a:t>冬瓜形。</a:t>
                      </a:r>
                      <a:endParaRPr lang="zh-CN" altLang="en-US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/>
                        <a:t>第二步，画一对扇形耳朵。</a:t>
                      </a:r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/>
                        <a:t>第三步，肚子大</a:t>
                      </a:r>
                      <a:r>
                        <a:rPr lang="en-US" altLang="zh-CN"/>
                        <a:t>“U”</a:t>
                      </a:r>
                      <a:r>
                        <a:rPr lang="zh-CN" altLang="en-US"/>
                        <a:t>形。</a:t>
                      </a:r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第四步，添加细节丰富画面。</a:t>
                      </a:r>
                      <a:r>
                        <a:rPr lang="en-US" altLang="zh-CN" dirty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21"/>
            </p:custDataLst>
          </p:nvPr>
        </p:nvSpPr>
        <p:spPr>
          <a:xfrm>
            <a:off x="1075690" y="1786255"/>
            <a:ext cx="2738120" cy="583565"/>
          </a:xfrm>
          <a:prstGeom prst="rect">
            <a:avLst/>
          </a:prstGeom>
          <a:noFill/>
          <a:effectLst>
            <a:outerShdw blurRad="38100" dist="127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3200" kern="0" dirty="0">
                <a:solidFill>
                  <a:srgbClr val="78BEB9"/>
                </a:solidFill>
                <a:latin typeface="Britannic Bold" panose="020B0903060703020204" pitchFamily="34" charset="0"/>
                <a:sym typeface="+mn-ea"/>
              </a:rPr>
              <a:t>师示范讲解：</a:t>
            </a:r>
            <a:endParaRPr lang="zh-CN" altLang="en-US" sz="3200" kern="0" dirty="0">
              <a:solidFill>
                <a:srgbClr val="78BEB9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42" name="图片 142" descr="C:\Users\user\AppData\Local\Temp\WeChat Files\e9d7d0c86c6fd1a96623807de55d274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4" r="78689" b="32185"/>
          <a:stretch>
            <a:fillRect/>
          </a:stretch>
        </p:blipFill>
        <p:spPr>
          <a:xfrm>
            <a:off x="839470" y="2428240"/>
            <a:ext cx="1414145" cy="100076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</p:pic>
      <p:pic>
        <p:nvPicPr>
          <p:cNvPr id="2" name="图片 142" descr="C:\Users\user\AppData\Local\Temp\WeChat Files\e9d7d0c86c6fd1a96623807de55d274.jp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8" t="11516" r="52228" b="34887"/>
          <a:stretch>
            <a:fillRect/>
          </a:stretch>
        </p:blipFill>
        <p:spPr>
          <a:xfrm>
            <a:off x="2423160" y="2421255"/>
            <a:ext cx="1440180" cy="100774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</p:pic>
      <p:pic>
        <p:nvPicPr>
          <p:cNvPr id="4" name="图片 142" descr="C:\Users\user\AppData\Local\Temp\WeChat Files\e9d7d0c86c6fd1a96623807de55d274.jp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0" r="29110"/>
          <a:stretch>
            <a:fillRect/>
          </a:stretch>
        </p:blipFill>
        <p:spPr>
          <a:xfrm>
            <a:off x="839470" y="3501390"/>
            <a:ext cx="1486535" cy="188023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</p:pic>
      <p:pic>
        <p:nvPicPr>
          <p:cNvPr id="10" name="图片 142" descr="C:\Users\user\AppData\Local\Temp\WeChat Files\e9d7d0c86c6fd1a96623807de55d274.jp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1"/>
          <a:stretch>
            <a:fillRect/>
          </a:stretch>
        </p:blipFill>
        <p:spPr>
          <a:xfrm>
            <a:off x="2423477" y="3501390"/>
            <a:ext cx="1623378" cy="188023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25" y="418465"/>
            <a:ext cx="4273550" cy="1351280"/>
          </a:xfrm>
          <a:prstGeom prst="rect">
            <a:avLst/>
          </a:prstGeom>
        </p:spPr>
        <p:txBody>
          <a:bodyPr wrap="square" lIns="121850" tIns="60924" rIns="121850" bIns="60924">
            <a:spAutoFit/>
          </a:bodyPr>
          <a:lstStyle/>
          <a:p>
            <a:pPr algn="l"/>
            <a:r>
              <a:rPr lang="zh-CN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小组合作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分组练习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709504" y="1557226"/>
            <a:ext cx="3342456" cy="2161243"/>
            <a:chOff x="2707926" y="1796140"/>
            <a:chExt cx="3343230" cy="2161744"/>
          </a:xfrm>
        </p:grpSpPr>
        <p:sp>
          <p:nvSpPr>
            <p:cNvPr id="13" name="任意多边形 12"/>
            <p:cNvSpPr/>
            <p:nvPr/>
          </p:nvSpPr>
          <p:spPr>
            <a:xfrm>
              <a:off x="2707926" y="1796140"/>
              <a:ext cx="3267694" cy="2057401"/>
            </a:xfrm>
            <a:custGeom>
              <a:avLst/>
              <a:gdLst>
                <a:gd name="connsiteX0" fmla="*/ 3267694 w 3267694"/>
                <a:gd name="connsiteY0" fmla="*/ 1717009 h 2057401"/>
                <a:gd name="connsiteX1" fmla="*/ 3267694 w 3267694"/>
                <a:gd name="connsiteY1" fmla="*/ 2057401 h 2057401"/>
                <a:gd name="connsiteX2" fmla="*/ 2927303 w 3267694"/>
                <a:gd name="connsiteY2" fmla="*/ 2057401 h 2057401"/>
                <a:gd name="connsiteX3" fmla="*/ 0 w 3267694"/>
                <a:gd name="connsiteY3" fmla="*/ 0 h 2057401"/>
                <a:gd name="connsiteX4" fmla="*/ 3267694 w 3267694"/>
                <a:gd name="connsiteY4" fmla="*/ 0 h 2057401"/>
                <a:gd name="connsiteX5" fmla="*/ 3267694 w 3267694"/>
                <a:gd name="connsiteY5" fmla="*/ 1313670 h 2057401"/>
                <a:gd name="connsiteX6" fmla="*/ 2523963 w 3267694"/>
                <a:gd name="connsiteY6" fmla="*/ 2057401 h 2057401"/>
                <a:gd name="connsiteX7" fmla="*/ 0 w 3267694"/>
                <a:gd name="connsiteY7" fmla="*/ 2057401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3267694" y="1717009"/>
                  </a:moveTo>
                  <a:lnTo>
                    <a:pt x="3267694" y="2057401"/>
                  </a:lnTo>
                  <a:lnTo>
                    <a:pt x="2927303" y="2057401"/>
                  </a:lnTo>
                  <a:close/>
                  <a:moveTo>
                    <a:pt x="0" y="0"/>
                  </a:moveTo>
                  <a:lnTo>
                    <a:pt x="3267694" y="0"/>
                  </a:lnTo>
                  <a:lnTo>
                    <a:pt x="3267694" y="1313670"/>
                  </a:lnTo>
                  <a:lnTo>
                    <a:pt x="2523963" y="2057401"/>
                  </a:lnTo>
                  <a:lnTo>
                    <a:pt x="0" y="2057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30"/>
            <p:cNvSpPr txBox="1"/>
            <p:nvPr/>
          </p:nvSpPr>
          <p:spPr>
            <a:xfrm>
              <a:off x="5719609" y="3574255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285287" y="1939880"/>
              <a:ext cx="2250961" cy="1513180"/>
              <a:chOff x="3285287" y="1911305"/>
              <a:chExt cx="2250961" cy="1513180"/>
            </a:xfrm>
          </p:grpSpPr>
          <p:sp>
            <p:nvSpPr>
              <p:cNvPr id="16" name="文本框 34"/>
              <p:cNvSpPr txBox="1"/>
              <p:nvPr/>
            </p:nvSpPr>
            <p:spPr>
              <a:xfrm>
                <a:off x="3612623" y="1911305"/>
                <a:ext cx="1249969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翻一翻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285287" y="2501992"/>
                <a:ext cx="2250961" cy="922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组长翻牌确定</a:t>
                </a:r>
              </a:p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绘画作品题目</a:t>
                </a:r>
                <a:endParaRPr 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169238" y="1557226"/>
            <a:ext cx="3355122" cy="2161243"/>
            <a:chOff x="6168460" y="1796140"/>
            <a:chExt cx="3355899" cy="2161744"/>
          </a:xfrm>
        </p:grpSpPr>
        <p:sp>
          <p:nvSpPr>
            <p:cNvPr id="19" name="任意多边形 18"/>
            <p:cNvSpPr/>
            <p:nvPr/>
          </p:nvSpPr>
          <p:spPr>
            <a:xfrm>
              <a:off x="6256665" y="1796140"/>
              <a:ext cx="3267694" cy="2057401"/>
            </a:xfrm>
            <a:custGeom>
              <a:avLst/>
              <a:gdLst>
                <a:gd name="connsiteX0" fmla="*/ 0 w 3267694"/>
                <a:gd name="connsiteY0" fmla="*/ 1770904 h 2057401"/>
                <a:gd name="connsiteX1" fmla="*/ 286497 w 3267694"/>
                <a:gd name="connsiteY1" fmla="*/ 2057401 h 2057401"/>
                <a:gd name="connsiteX2" fmla="*/ 0 w 3267694"/>
                <a:gd name="connsiteY2" fmla="*/ 2057401 h 2057401"/>
                <a:gd name="connsiteX3" fmla="*/ 0 w 3267694"/>
                <a:gd name="connsiteY3" fmla="*/ 0 h 2057401"/>
                <a:gd name="connsiteX4" fmla="*/ 3267694 w 3267694"/>
                <a:gd name="connsiteY4" fmla="*/ 0 h 2057401"/>
                <a:gd name="connsiteX5" fmla="*/ 3267694 w 3267694"/>
                <a:gd name="connsiteY5" fmla="*/ 2057401 h 2057401"/>
                <a:gd name="connsiteX6" fmla="*/ 703447 w 3267694"/>
                <a:gd name="connsiteY6" fmla="*/ 2057401 h 2057401"/>
                <a:gd name="connsiteX7" fmla="*/ 0 w 3267694"/>
                <a:gd name="connsiteY7" fmla="*/ 1353955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0" y="1770904"/>
                  </a:moveTo>
                  <a:lnTo>
                    <a:pt x="286497" y="2057401"/>
                  </a:lnTo>
                  <a:lnTo>
                    <a:pt x="0" y="2057401"/>
                  </a:lnTo>
                  <a:close/>
                  <a:moveTo>
                    <a:pt x="0" y="0"/>
                  </a:moveTo>
                  <a:lnTo>
                    <a:pt x="3267694" y="0"/>
                  </a:lnTo>
                  <a:lnTo>
                    <a:pt x="3267694" y="2057401"/>
                  </a:lnTo>
                  <a:lnTo>
                    <a:pt x="703447" y="2057401"/>
                  </a:lnTo>
                  <a:lnTo>
                    <a:pt x="0" y="13539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6168460" y="3574255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103327" y="1939879"/>
              <a:ext cx="1923225" cy="1953714"/>
              <a:chOff x="3554588" y="1911304"/>
              <a:chExt cx="1923225" cy="1953714"/>
            </a:xfrm>
          </p:grpSpPr>
          <p:sp>
            <p:nvSpPr>
              <p:cNvPr id="28" name="文本框 38"/>
              <p:cNvSpPr txBox="1"/>
              <p:nvPr/>
            </p:nvSpPr>
            <p:spPr>
              <a:xfrm>
                <a:off x="3626598" y="1911304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小组合作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554588" y="2526763"/>
                <a:ext cx="1923225" cy="133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组长分工合作</a:t>
                </a: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一人上台绘画</a:t>
                </a: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8437" y="3757434"/>
            <a:ext cx="3757231" cy="2394424"/>
            <a:chOff x="6167660" y="3996858"/>
            <a:chExt cx="3758101" cy="2394979"/>
          </a:xfrm>
        </p:grpSpPr>
        <p:sp>
          <p:nvSpPr>
            <p:cNvPr id="31" name="任意多边形 30"/>
            <p:cNvSpPr/>
            <p:nvPr/>
          </p:nvSpPr>
          <p:spPr>
            <a:xfrm>
              <a:off x="6256665" y="4101190"/>
              <a:ext cx="3267694" cy="2057401"/>
            </a:xfrm>
            <a:custGeom>
              <a:avLst/>
              <a:gdLst>
                <a:gd name="connsiteX0" fmla="*/ 739483 w 3267694"/>
                <a:gd name="connsiteY0" fmla="*/ 0 h 2057401"/>
                <a:gd name="connsiteX1" fmla="*/ 3267694 w 3267694"/>
                <a:gd name="connsiteY1" fmla="*/ 0 h 2057401"/>
                <a:gd name="connsiteX2" fmla="*/ 3267694 w 3267694"/>
                <a:gd name="connsiteY2" fmla="*/ 2057401 h 2057401"/>
                <a:gd name="connsiteX3" fmla="*/ 0 w 3267694"/>
                <a:gd name="connsiteY3" fmla="*/ 2057401 h 2057401"/>
                <a:gd name="connsiteX4" fmla="*/ 0 w 3267694"/>
                <a:gd name="connsiteY4" fmla="*/ 739483 h 2057401"/>
                <a:gd name="connsiteX5" fmla="*/ 0 w 3267694"/>
                <a:gd name="connsiteY5" fmla="*/ 0 h 2057401"/>
                <a:gd name="connsiteX6" fmla="*/ 322533 w 3267694"/>
                <a:gd name="connsiteY6" fmla="*/ 0 h 2057401"/>
                <a:gd name="connsiteX7" fmla="*/ 0 w 3267694"/>
                <a:gd name="connsiteY7" fmla="*/ 322533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739483" y="0"/>
                  </a:moveTo>
                  <a:lnTo>
                    <a:pt x="3267694" y="0"/>
                  </a:lnTo>
                  <a:lnTo>
                    <a:pt x="3267694" y="2057401"/>
                  </a:lnTo>
                  <a:lnTo>
                    <a:pt x="0" y="2057401"/>
                  </a:lnTo>
                  <a:lnTo>
                    <a:pt x="0" y="739483"/>
                  </a:lnTo>
                  <a:close/>
                  <a:moveTo>
                    <a:pt x="0" y="0"/>
                  </a:moveTo>
                  <a:lnTo>
                    <a:pt x="322533" y="0"/>
                  </a:lnTo>
                  <a:lnTo>
                    <a:pt x="0" y="3225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文本框 33"/>
            <p:cNvSpPr txBox="1"/>
            <p:nvPr/>
          </p:nvSpPr>
          <p:spPr>
            <a:xfrm>
              <a:off x="6167660" y="3996858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175336" y="4244670"/>
              <a:ext cx="2750425" cy="2147167"/>
              <a:chOff x="3626597" y="1682016"/>
              <a:chExt cx="2750425" cy="2147167"/>
            </a:xfrm>
          </p:grpSpPr>
          <p:sp>
            <p:nvSpPr>
              <p:cNvPr id="34" name="文本框 41"/>
              <p:cNvSpPr txBox="1"/>
              <p:nvPr/>
            </p:nvSpPr>
            <p:spPr>
              <a:xfrm>
                <a:off x="3626597" y="1682016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评价模式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698766" y="2075542"/>
                <a:ext cx="2678256" cy="175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学生自评</a:t>
                </a:r>
              </a:p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同学互评</a:t>
                </a:r>
                <a:endParaRPr lang="zh-CN" sz="11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教师点评</a:t>
                </a: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709506" y="3755053"/>
            <a:ext cx="3346011" cy="2262503"/>
            <a:chOff x="2707926" y="3994477"/>
            <a:chExt cx="3346787" cy="2263027"/>
          </a:xfrm>
        </p:grpSpPr>
        <p:sp>
          <p:nvSpPr>
            <p:cNvPr id="37" name="任意多边形 36"/>
            <p:cNvSpPr/>
            <p:nvPr/>
          </p:nvSpPr>
          <p:spPr>
            <a:xfrm>
              <a:off x="2707926" y="4101190"/>
              <a:ext cx="3267694" cy="2057401"/>
            </a:xfrm>
            <a:custGeom>
              <a:avLst/>
              <a:gdLst>
                <a:gd name="connsiteX0" fmla="*/ 2947444 w 3267694"/>
                <a:gd name="connsiteY0" fmla="*/ 0 h 2057401"/>
                <a:gd name="connsiteX1" fmla="*/ 3267694 w 3267694"/>
                <a:gd name="connsiteY1" fmla="*/ 0 h 2057401"/>
                <a:gd name="connsiteX2" fmla="*/ 3267694 w 3267694"/>
                <a:gd name="connsiteY2" fmla="*/ 320251 h 2057401"/>
                <a:gd name="connsiteX3" fmla="*/ 0 w 3267694"/>
                <a:gd name="connsiteY3" fmla="*/ 0 h 2057401"/>
                <a:gd name="connsiteX4" fmla="*/ 2544104 w 3267694"/>
                <a:gd name="connsiteY4" fmla="*/ 0 h 2057401"/>
                <a:gd name="connsiteX5" fmla="*/ 3267694 w 3267694"/>
                <a:gd name="connsiteY5" fmla="*/ 723591 h 2057401"/>
                <a:gd name="connsiteX6" fmla="*/ 3267694 w 3267694"/>
                <a:gd name="connsiteY6" fmla="*/ 2057401 h 2057401"/>
                <a:gd name="connsiteX7" fmla="*/ 0 w 3267694"/>
                <a:gd name="connsiteY7" fmla="*/ 2057401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2947444" y="0"/>
                  </a:moveTo>
                  <a:lnTo>
                    <a:pt x="3267694" y="0"/>
                  </a:lnTo>
                  <a:lnTo>
                    <a:pt x="3267694" y="320251"/>
                  </a:lnTo>
                  <a:close/>
                  <a:moveTo>
                    <a:pt x="0" y="0"/>
                  </a:moveTo>
                  <a:lnTo>
                    <a:pt x="2544104" y="0"/>
                  </a:lnTo>
                  <a:lnTo>
                    <a:pt x="3267694" y="723591"/>
                  </a:lnTo>
                  <a:lnTo>
                    <a:pt x="3267694" y="2057401"/>
                  </a:lnTo>
                  <a:lnTo>
                    <a:pt x="0" y="2057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文本框 32"/>
            <p:cNvSpPr txBox="1"/>
            <p:nvPr/>
          </p:nvSpPr>
          <p:spPr>
            <a:xfrm>
              <a:off x="5723166" y="3994477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2862144" y="4259967"/>
              <a:ext cx="3009963" cy="1997537"/>
              <a:chOff x="2852990" y="1680746"/>
              <a:chExt cx="3009963" cy="1997537"/>
            </a:xfrm>
          </p:grpSpPr>
          <p:sp>
            <p:nvSpPr>
              <p:cNvPr id="40" name="文本框 44"/>
              <p:cNvSpPr txBox="1"/>
              <p:nvPr/>
            </p:nvSpPr>
            <p:spPr>
              <a:xfrm>
                <a:off x="3349040" y="1680746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作品展示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852990" y="2195215"/>
                <a:ext cx="3009963" cy="148306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线条</a:t>
                </a: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流畅，</a:t>
                </a:r>
                <a:r>
                  <a:rPr lang="zh-CN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概括简化法</a:t>
                </a: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、</a:t>
                </a:r>
                <a:r>
                  <a:rPr lang="zh-CN" sz="18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夸张法</a:t>
                </a: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、</a:t>
                </a:r>
                <a:r>
                  <a:rPr lang="zh-CN" sz="18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拟人法，</a:t>
                </a: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选其一运用</a:t>
                </a:r>
                <a:r>
                  <a:rPr lang="zh-CN" sz="18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。</a:t>
                </a:r>
              </a:p>
            </p:txBody>
          </p:sp>
        </p:grpSp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4216" y="40871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分组练习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45" y="6235583"/>
            <a:ext cx="586317" cy="624020"/>
          </a:xfrm>
          <a:prstGeom prst="rect">
            <a:avLst/>
          </a:prstGeom>
        </p:spPr>
      </p:pic>
      <p:grpSp>
        <p:nvGrpSpPr>
          <p:cNvPr id="63" name="Group 24"/>
          <p:cNvGrpSpPr/>
          <p:nvPr/>
        </p:nvGrpSpPr>
        <p:grpSpPr>
          <a:xfrm>
            <a:off x="7068185" y="170180"/>
            <a:ext cx="4927600" cy="1137285"/>
            <a:chOff x="2187746" y="2123279"/>
            <a:chExt cx="1927113" cy="1931011"/>
          </a:xfrm>
        </p:grpSpPr>
        <p:sp>
          <p:nvSpPr>
            <p:cNvPr id="64" name="任意多边形 82"/>
            <p:cNvSpPr/>
            <p:nvPr>
              <p:custDataLst>
                <p:tags r:id="rId18"/>
              </p:custDataLst>
            </p:nvPr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任意多边形 83"/>
            <p:cNvSpPr/>
            <p:nvPr>
              <p:custDataLst>
                <p:tags r:id="rId19"/>
              </p:custDataLst>
            </p:nvPr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椭圆 80"/>
            <p:cNvSpPr/>
            <p:nvPr>
              <p:custDataLst>
                <p:tags r:id="rId20"/>
              </p:custDataLst>
            </p:nvPr>
          </p:nvSpPr>
          <p:spPr bwMode="auto">
            <a:xfrm>
              <a:off x="2249334" y="2390666"/>
              <a:ext cx="1811387" cy="1396236"/>
            </a:xfrm>
            <a:prstGeom prst="roundRect">
              <a:avLst/>
            </a:prstGeom>
            <a:solidFill>
              <a:srgbClr val="78BEB9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翻一翻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领任务</a:t>
              </a:r>
            </a:p>
          </p:txBody>
        </p:sp>
      </p:grpSp>
      <p:sp>
        <p:nvSpPr>
          <p:cNvPr id="89" name="椭圆 88"/>
          <p:cNvSpPr/>
          <p:nvPr>
            <p:custDataLst>
              <p:tags r:id="rId2"/>
            </p:custDataLst>
          </p:nvPr>
        </p:nvSpPr>
        <p:spPr>
          <a:xfrm>
            <a:off x="1491615" y="1753870"/>
            <a:ext cx="2291080" cy="22694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r>
              <a:rPr lang="zh-CN" altLang="en-US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镰鱼</a:t>
            </a:r>
          </a:p>
        </p:txBody>
      </p:sp>
      <p:sp>
        <p:nvSpPr>
          <p:cNvPr id="93" name="椭圆 92"/>
          <p:cNvSpPr/>
          <p:nvPr>
            <p:custDataLst>
              <p:tags r:id="rId3"/>
            </p:custDataLst>
          </p:nvPr>
        </p:nvSpPr>
        <p:spPr>
          <a:xfrm>
            <a:off x="4279900" y="4263390"/>
            <a:ext cx="2291080" cy="22694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r>
              <a:rPr lang="zh-CN" altLang="en-US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螃蟹</a:t>
            </a:r>
          </a:p>
        </p:txBody>
      </p:sp>
      <p:sp>
        <p:nvSpPr>
          <p:cNvPr id="97" name="椭圆 96"/>
          <p:cNvSpPr/>
          <p:nvPr>
            <p:custDataLst>
              <p:tags r:id="rId4"/>
            </p:custDataLst>
          </p:nvPr>
        </p:nvSpPr>
        <p:spPr>
          <a:xfrm>
            <a:off x="5187315" y="1557020"/>
            <a:ext cx="2291080" cy="22694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r>
              <a:rPr lang="zh-CN" altLang="en-US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蝴蝶鱼</a:t>
            </a:r>
          </a:p>
        </p:txBody>
      </p:sp>
      <p:sp>
        <p:nvSpPr>
          <p:cNvPr id="101" name="椭圆 100"/>
          <p:cNvSpPr/>
          <p:nvPr>
            <p:custDataLst>
              <p:tags r:id="rId5"/>
            </p:custDataLst>
          </p:nvPr>
        </p:nvSpPr>
        <p:spPr>
          <a:xfrm>
            <a:off x="7943215" y="4073525"/>
            <a:ext cx="2291080" cy="22694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>
              <a:buClrTx/>
              <a:buSzTx/>
              <a:buFontTx/>
            </a:pPr>
            <a:r>
              <a:rPr lang="zh-CN" altLang="en-US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植物</a:t>
            </a:r>
          </a:p>
        </p:txBody>
      </p:sp>
      <p:grpSp>
        <p:nvGrpSpPr>
          <p:cNvPr id="58" name="卡牌4"/>
          <p:cNvGrpSpPr/>
          <p:nvPr/>
        </p:nvGrpSpPr>
        <p:grpSpPr>
          <a:xfrm>
            <a:off x="7607048" y="4009479"/>
            <a:ext cx="2627247" cy="2397582"/>
            <a:chOff x="1422889" y="1324578"/>
            <a:chExt cx="1971148" cy="1798186"/>
          </a:xfrm>
        </p:grpSpPr>
        <p:grpSp>
          <p:nvGrpSpPr>
            <p:cNvPr id="59" name="组合 58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60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61" name="任意多边形 82"/>
                <p:cNvSpPr/>
                <p:nvPr>
                  <p:custDataLst>
                    <p:tags r:id="rId16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" name="任意多边形 83"/>
                <p:cNvSpPr/>
                <p:nvPr>
                  <p:custDataLst>
                    <p:tags r:id="rId17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椭圆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048872" y="1414732"/>
                <a:ext cx="1601828" cy="1603064"/>
              </a:xfrm>
              <a:prstGeom prst="ellipse">
                <a:avLst/>
              </a:prstGeom>
              <a:blipFill dpi="0" rotWithShape="1">
                <a:blip r:embed="rId28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69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70" name="任意多边形 82"/>
                <p:cNvSpPr/>
                <p:nvPr>
                  <p:custDataLst>
                    <p:tags r:id="rId13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任意多边形 83"/>
                <p:cNvSpPr/>
                <p:nvPr>
                  <p:custDataLst>
                    <p:tags r:id="rId14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椭圆 8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</a:p>
            </p:txBody>
          </p:sp>
        </p:grpSp>
      </p:grpSp>
      <p:grpSp>
        <p:nvGrpSpPr>
          <p:cNvPr id="8" name="卡牌2"/>
          <p:cNvGrpSpPr/>
          <p:nvPr/>
        </p:nvGrpSpPr>
        <p:grpSpPr>
          <a:xfrm>
            <a:off x="4907723" y="1585690"/>
            <a:ext cx="2534593" cy="2184945"/>
            <a:chOff x="1422889" y="1380981"/>
            <a:chExt cx="1901632" cy="1638708"/>
          </a:xfrm>
        </p:grpSpPr>
        <p:sp>
          <p:nvSpPr>
            <p:cNvPr id="52" name="椭圆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87075" y="1380981"/>
              <a:ext cx="1637446" cy="1638708"/>
            </a:xfrm>
            <a:prstGeom prst="ellipse">
              <a:avLst/>
            </a:prstGeom>
            <a:blipFill dpi="0" rotWithShape="1">
              <a:blip r:embed="rId28"/>
              <a:srcRect/>
              <a:stretch>
                <a:fillRect l="-10000" t="-10000" r="-10000" b="-10000"/>
              </a:stretch>
            </a:blipFill>
            <a:ln w="12700">
              <a:noFill/>
              <a:miter lim="800000"/>
            </a:ln>
            <a:effectLst>
              <a:innerShdw blurRad="63500" dist="25400" dir="18660000">
                <a:prstClr val="black">
                  <a:alpha val="50000"/>
                </a:prstClr>
              </a:inn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765">
                <a:defRPr/>
              </a:pPr>
              <a:endParaRPr lang="zh-CN" altLang="zh-CN" sz="18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54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55" name="任意多边形 82"/>
                <p:cNvSpPr/>
                <p:nvPr>
                  <p:custDataLst>
                    <p:tags r:id="rId10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" name="任意多边形 83"/>
                <p:cNvSpPr/>
                <p:nvPr>
                  <p:custDataLst>
                    <p:tags r:id="rId11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7" name="椭圆 8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</p:grpSp>
      </p:grpSp>
      <p:grpSp>
        <p:nvGrpSpPr>
          <p:cNvPr id="12" name="卡牌1"/>
          <p:cNvGrpSpPr/>
          <p:nvPr/>
        </p:nvGrpSpPr>
        <p:grpSpPr>
          <a:xfrm>
            <a:off x="1218152" y="1743022"/>
            <a:ext cx="2627247" cy="2397582"/>
            <a:chOff x="1422889" y="1324578"/>
            <a:chExt cx="1971148" cy="1798186"/>
          </a:xfrm>
        </p:grpSpPr>
        <p:grpSp>
          <p:nvGrpSpPr>
            <p:cNvPr id="13" name="组合 12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19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2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椭圆 10"/>
              <p:cNvSpPr>
                <a:spLocks noChangeArrowheads="1"/>
              </p:cNvSpPr>
              <p:nvPr/>
            </p:nvSpPr>
            <p:spPr bwMode="auto">
              <a:xfrm>
                <a:off x="1048872" y="1414732"/>
                <a:ext cx="1601829" cy="1603064"/>
              </a:xfrm>
              <a:prstGeom prst="ellipse">
                <a:avLst/>
              </a:prstGeom>
              <a:blipFill dpi="0" rotWithShape="1">
                <a:blip r:embed="rId28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66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15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1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" name="椭圆 80"/>
              <p:cNvSpPr/>
              <p:nvPr/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0" name="卡牌3"/>
          <p:cNvGrpSpPr/>
          <p:nvPr/>
        </p:nvGrpSpPr>
        <p:grpSpPr>
          <a:xfrm>
            <a:off x="4029651" y="4222006"/>
            <a:ext cx="2627247" cy="2397582"/>
            <a:chOff x="1422889" y="1324578"/>
            <a:chExt cx="1971148" cy="1798186"/>
          </a:xfrm>
        </p:grpSpPr>
        <p:grpSp>
          <p:nvGrpSpPr>
            <p:cNvPr id="41" name="组合 40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47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49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椭圆 10"/>
              <p:cNvSpPr>
                <a:spLocks noChangeArrowheads="1"/>
              </p:cNvSpPr>
              <p:nvPr/>
            </p:nvSpPr>
            <p:spPr bwMode="auto">
              <a:xfrm>
                <a:off x="1048872" y="1414732"/>
                <a:ext cx="1601828" cy="1603064"/>
              </a:xfrm>
              <a:prstGeom prst="ellipse">
                <a:avLst/>
              </a:prstGeom>
              <a:blipFill dpi="0" rotWithShape="1">
                <a:blip r:embed="rId28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43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45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" name="椭圆 80"/>
              <p:cNvSpPr/>
              <p:nvPr/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任意多边形 83"/>
          <p:cNvSpPr/>
          <p:nvPr>
            <p:custDataLst>
              <p:tags r:id="rId6"/>
            </p:custDataLst>
          </p:nvPr>
        </p:nvSpPr>
        <p:spPr>
          <a:xfrm rot="16377237">
            <a:off x="1202516" y="1879464"/>
            <a:ext cx="671942" cy="67034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chemeClr val="bg1"/>
              </a:solidFill>
            </a:endParaRPr>
          </a:p>
        </p:txBody>
      </p:sp>
      <p:sp>
        <p:nvSpPr>
          <p:cNvPr id="31" name="椭圆 80"/>
          <p:cNvSpPr/>
          <p:nvPr>
            <p:custDataLst>
              <p:tags r:id="rId7"/>
            </p:custDataLst>
          </p:nvPr>
        </p:nvSpPr>
        <p:spPr bwMode="auto">
          <a:xfrm>
            <a:off x="1293685" y="1966875"/>
            <a:ext cx="491507" cy="492682"/>
          </a:xfrm>
          <a:prstGeom prst="ellipse">
            <a:avLst/>
          </a:prstGeom>
          <a:solidFill>
            <a:srgbClr val="78BEB9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18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688070" y="1610360"/>
            <a:ext cx="3119120" cy="3339465"/>
            <a:chOff x="3073918" y="203757"/>
            <a:chExt cx="1017887" cy="491907"/>
          </a:xfrm>
        </p:grpSpPr>
        <p:sp>
          <p:nvSpPr>
            <p:cNvPr id="8" name="任意多边形 82"/>
            <p:cNvSpPr/>
            <p:nvPr/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任意多边形 83"/>
            <p:cNvSpPr/>
            <p:nvPr/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1568506" y="376330"/>
            <a:ext cx="417131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小组合作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分组练习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grpSp>
        <p:nvGrpSpPr>
          <p:cNvPr id="70" name="组合 69"/>
          <p:cNvGrpSpPr/>
          <p:nvPr/>
        </p:nvGrpSpPr>
        <p:grpSpPr>
          <a:xfrm>
            <a:off x="7479665" y="3068320"/>
            <a:ext cx="782320" cy="424180"/>
            <a:chOff x="16866" y="5824"/>
            <a:chExt cx="1232" cy="668"/>
          </a:xfrm>
        </p:grpSpPr>
        <p:sp>
          <p:nvSpPr>
            <p:cNvPr id="71" name="矩形 70"/>
            <p:cNvSpPr/>
            <p:nvPr/>
          </p:nvSpPr>
          <p:spPr>
            <a:xfrm>
              <a:off x="17445" y="6030"/>
              <a:ext cx="77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7225" y="6030"/>
              <a:ext cx="163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6866" y="6030"/>
              <a:ext cx="302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等腰三角形 73"/>
            <p:cNvSpPr/>
            <p:nvPr/>
          </p:nvSpPr>
          <p:spPr>
            <a:xfrm rot="5400000">
              <a:off x="17476" y="5870"/>
              <a:ext cx="668" cy="577"/>
            </a:xfrm>
            <a:prstGeom prst="triangl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7670" y="1102995"/>
            <a:ext cx="2995930" cy="2987040"/>
            <a:chOff x="3073918" y="203757"/>
            <a:chExt cx="1017887" cy="491907"/>
          </a:xfrm>
        </p:grpSpPr>
        <p:sp>
          <p:nvSpPr>
            <p:cNvPr id="4" name="任意多边形 82"/>
            <p:cNvSpPr/>
            <p:nvPr>
              <p:custDataLst>
                <p:tags r:id="rId25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任意多边形 83"/>
            <p:cNvSpPr/>
            <p:nvPr>
              <p:custDataLst>
                <p:tags r:id="rId26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47440" y="1102995"/>
            <a:ext cx="2995930" cy="2987040"/>
            <a:chOff x="3073918" y="203757"/>
            <a:chExt cx="1017887" cy="491907"/>
          </a:xfrm>
        </p:grpSpPr>
        <p:sp>
          <p:nvSpPr>
            <p:cNvPr id="19" name="任意多边形 82"/>
            <p:cNvSpPr/>
            <p:nvPr>
              <p:custDataLst>
                <p:tags r:id="rId23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 83"/>
            <p:cNvSpPr/>
            <p:nvPr>
              <p:custDataLst>
                <p:tags r:id="rId24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47850" y="3743325"/>
            <a:ext cx="2995930" cy="2987040"/>
            <a:chOff x="3073918" y="203757"/>
            <a:chExt cx="1017887" cy="491907"/>
          </a:xfrm>
        </p:grpSpPr>
        <p:sp>
          <p:nvSpPr>
            <p:cNvPr id="25" name="任意多边形 82"/>
            <p:cNvSpPr/>
            <p:nvPr>
              <p:custDataLst>
                <p:tags r:id="rId21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 83"/>
            <p:cNvSpPr/>
            <p:nvPr>
              <p:custDataLst>
                <p:tags r:id="rId22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62220" y="3764915"/>
            <a:ext cx="2995930" cy="2987040"/>
            <a:chOff x="3073918" y="203757"/>
            <a:chExt cx="1017887" cy="491907"/>
          </a:xfrm>
        </p:grpSpPr>
        <p:sp>
          <p:nvSpPr>
            <p:cNvPr id="30" name="任意多边形 82"/>
            <p:cNvSpPr/>
            <p:nvPr>
              <p:custDataLst>
                <p:tags r:id="rId19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任意多边形 83"/>
            <p:cNvSpPr/>
            <p:nvPr>
              <p:custDataLst>
                <p:tags r:id="rId20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75395" y="1844675"/>
            <a:ext cx="2758440" cy="29470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1.绘画材料工具准备。</a:t>
            </a:r>
          </a:p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b="1" kern="0" dirty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.简笔画的造型方法应用。</a:t>
            </a:r>
            <a:endParaRPr lang="zh-CN" altLang="en-US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/>
            <a:r>
              <a:rPr lang="en-US" altLang="zh-CN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CN" altLang="en-US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鲢鱼（概括法）</a:t>
            </a:r>
            <a:endParaRPr lang="en-US" altLang="zh-CN" sz="1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/>
            <a:r>
              <a:rPr lang="en-US" altLang="zh-CN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CN" altLang="en-US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蘑菇（拟人法）</a:t>
            </a:r>
            <a:endParaRPr lang="en-US" altLang="zh-CN" sz="1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/>
            <a:r>
              <a:rPr lang="en-US" altLang="zh-CN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(3)</a:t>
            </a:r>
            <a:r>
              <a:rPr lang="zh-CN" altLang="en-US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螃蟹（夸张法）</a:t>
            </a:r>
            <a:endParaRPr lang="en-US" altLang="zh-CN" sz="1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(4)</a:t>
            </a:r>
            <a:r>
              <a:rPr lang="zh-CN" altLang="en-US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蝴蝶鱼（拟人法）</a:t>
            </a:r>
            <a:endParaRPr lang="en-US" altLang="zh-CN" sz="14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/>
            <a:endParaRPr lang="zh-CN" sz="1400" b="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3.作品展示，总结任务的完成过程并提交评价表。</a:t>
            </a:r>
          </a:p>
        </p:txBody>
      </p:sp>
      <p:pic>
        <p:nvPicPr>
          <p:cNvPr id="10" name="图片 13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8" r="37190"/>
          <a:stretch>
            <a:fillRect/>
          </a:stretch>
        </p:blipFill>
        <p:spPr>
          <a:xfrm>
            <a:off x="4175125" y="1485265"/>
            <a:ext cx="1800225" cy="2034540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  <a:prstDash val="dash"/>
          </a:ln>
        </p:spPr>
      </p:pic>
      <p:pic>
        <p:nvPicPr>
          <p:cNvPr id="161" name="图片 5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65" y="4152265"/>
            <a:ext cx="2365375" cy="1994535"/>
          </a:xfrm>
          <a:prstGeom prst="rect">
            <a:avLst/>
          </a:prstGeom>
        </p:spPr>
      </p:pic>
      <p:pic>
        <p:nvPicPr>
          <p:cNvPr id="149" name="图片 14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85" y="4144645"/>
            <a:ext cx="2419350" cy="1990090"/>
          </a:xfrm>
          <a:prstGeom prst="rect">
            <a:avLst/>
          </a:prstGeom>
        </p:spPr>
      </p:pic>
      <p:pic>
        <p:nvPicPr>
          <p:cNvPr id="58" name="图片 57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632" y="1321210"/>
            <a:ext cx="2344562" cy="2152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15975" y="2694305"/>
            <a:ext cx="10814050" cy="424180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7" name="矩形 6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534216" y="35220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点评总结</a:t>
            </a:r>
            <a:endParaRPr 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1651301" y="4220966"/>
            <a:ext cx="10178719" cy="2223134"/>
            <a:chOff x="1756093" y="3219541"/>
            <a:chExt cx="7636800" cy="1667351"/>
          </a:xfrm>
        </p:grpSpPr>
        <p:grpSp>
          <p:nvGrpSpPr>
            <p:cNvPr id="52" name="组合 51"/>
            <p:cNvGrpSpPr/>
            <p:nvPr/>
          </p:nvGrpSpPr>
          <p:grpSpPr>
            <a:xfrm>
              <a:off x="1756093" y="3219541"/>
              <a:ext cx="1706198" cy="1305878"/>
              <a:chOff x="2022793" y="3219541"/>
              <a:chExt cx="1706198" cy="1305878"/>
            </a:xfrm>
          </p:grpSpPr>
          <p:sp>
            <p:nvSpPr>
              <p:cNvPr id="59" name="矩形 39"/>
              <p:cNvSpPr>
                <a:spLocks noChangeArrowheads="1"/>
              </p:cNvSpPr>
              <p:nvPr/>
            </p:nvSpPr>
            <p:spPr bwMode="auto">
              <a:xfrm>
                <a:off x="2022793" y="3219541"/>
                <a:ext cx="1706198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关系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034227" y="3741511"/>
                <a:ext cx="1050511" cy="783908"/>
              </a:xfrm>
              <a:prstGeom prst="rect">
                <a:avLst/>
              </a:prstGeom>
            </p:spPr>
            <p:txBody>
              <a:bodyPr wrap="square" lIns="68564" tIns="34282" rIns="68564" bIns="34282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点线及其分类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面体及其分类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3393757" y="3232399"/>
              <a:ext cx="1852330" cy="1654493"/>
              <a:chOff x="1241107" y="3232399"/>
              <a:chExt cx="1852330" cy="1654493"/>
            </a:xfrm>
          </p:grpSpPr>
          <p:sp>
            <p:nvSpPr>
              <p:cNvPr id="57" name="矩形 39"/>
              <p:cNvSpPr>
                <a:spLocks noChangeArrowheads="1"/>
              </p:cNvSpPr>
              <p:nvPr/>
            </p:nvSpPr>
            <p:spPr bwMode="auto">
              <a:xfrm>
                <a:off x="1284938" y="3232399"/>
                <a:ext cx="1458328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     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表现形式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241107" y="3741510"/>
                <a:ext cx="1852330" cy="1145382"/>
              </a:xfrm>
              <a:prstGeom prst="rect">
                <a:avLst/>
              </a:prstGeom>
            </p:spPr>
            <p:txBody>
              <a:bodyPr wrap="square" lIns="68564" tIns="34282" rIns="68564" bIns="34282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点式表现线，线式表现线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面式表现线，混合式表现线</a:t>
                </a: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7379533" y="3253355"/>
              <a:ext cx="2013360" cy="1323523"/>
              <a:chOff x="2773518" y="3253355"/>
              <a:chExt cx="2013360" cy="1323523"/>
            </a:xfrm>
          </p:grpSpPr>
          <p:sp>
            <p:nvSpPr>
              <p:cNvPr id="55" name="矩形 39"/>
              <p:cNvSpPr>
                <a:spLocks noChangeArrowheads="1"/>
              </p:cNvSpPr>
              <p:nvPr/>
            </p:nvSpPr>
            <p:spPr bwMode="auto">
              <a:xfrm>
                <a:off x="2773518" y="3253355"/>
                <a:ext cx="1636034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造型方法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2879760" y="3911080"/>
                <a:ext cx="1907118" cy="665798"/>
              </a:xfrm>
              <a:prstGeom prst="rect">
                <a:avLst/>
              </a:prstGeom>
            </p:spPr>
            <p:txBody>
              <a:bodyPr wrap="square" lIns="68564" tIns="34282" rIns="68564" bIns="34282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概括简化法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夸张法和拟人法</a:t>
                </a:r>
              </a:p>
            </p:txBody>
          </p:sp>
        </p:grpSp>
      </p:grpSp>
      <p:cxnSp>
        <p:nvCxnSpPr>
          <p:cNvPr id="68" name="直接连接符 67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椭圆 70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72" name="椭圆 71"/>
          <p:cNvSpPr/>
          <p:nvPr>
            <p:custDataLst>
              <p:tags r:id="rId4"/>
            </p:custDataLst>
          </p:nvPr>
        </p:nvSpPr>
        <p:spPr>
          <a:xfrm>
            <a:off x="10782966" y="17208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3" name="椭圆 72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4" name="椭圆 73"/>
          <p:cNvSpPr/>
          <p:nvPr>
            <p:custDataLst>
              <p:tags r:id="rId6"/>
            </p:custDataLst>
          </p:nvPr>
        </p:nvSpPr>
        <p:spPr>
          <a:xfrm>
            <a:off x="10879169" y="26098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18"/>
          <p:cNvSpPr txBox="1"/>
          <p:nvPr>
            <p:custDataLst>
              <p:tags r:id="rId7"/>
            </p:custDataLst>
          </p:nvPr>
        </p:nvSpPr>
        <p:spPr>
          <a:xfrm>
            <a:off x="10873771" y="31178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</a:p>
        </p:txBody>
      </p:sp>
      <p:sp>
        <p:nvSpPr>
          <p:cNvPr id="76" name="椭圆 75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78" name="椭圆 77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9" name="椭圆 78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4" name="椭圆 113"/>
          <p:cNvSpPr/>
          <p:nvPr>
            <p:custDataLst>
              <p:tags r:id="rId13"/>
            </p:custDataLst>
          </p:nvPr>
        </p:nvSpPr>
        <p:spPr>
          <a:xfrm>
            <a:off x="9336119" y="32131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115" name="椭圆 114"/>
          <p:cNvSpPr/>
          <p:nvPr>
            <p:custDataLst>
              <p:tags r:id="rId14"/>
            </p:custDataLst>
          </p:nvPr>
        </p:nvSpPr>
        <p:spPr>
          <a:xfrm>
            <a:off x="9391046" y="39243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42"/>
          <p:cNvSpPr txBox="1"/>
          <p:nvPr>
            <p:custDataLst>
              <p:tags r:id="rId15"/>
            </p:custDataLst>
          </p:nvPr>
        </p:nvSpPr>
        <p:spPr>
          <a:xfrm>
            <a:off x="9369774" y="37750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6530975" y="4221480"/>
            <a:ext cx="2472055" cy="1595120"/>
            <a:chOff x="10285" y="6648"/>
            <a:chExt cx="3893" cy="2512"/>
          </a:xfrm>
        </p:grpSpPr>
        <p:sp>
          <p:nvSpPr>
            <p:cNvPr id="134" name="矩形 133"/>
            <p:cNvSpPr/>
            <p:nvPr>
              <p:custDataLst>
                <p:tags r:id="rId38"/>
              </p:custDataLst>
            </p:nvPr>
          </p:nvSpPr>
          <p:spPr>
            <a:xfrm>
              <a:off x="10844" y="7762"/>
              <a:ext cx="3334" cy="1398"/>
            </a:xfrm>
            <a:prstGeom prst="rect">
              <a:avLst/>
            </a:prstGeom>
          </p:spPr>
          <p:txBody>
            <a:bodyPr wrap="square" lIns="68564" tIns="34282" rIns="68564" bIns="34282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先大后小</a:t>
              </a:r>
            </a:p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先整体后局部</a:t>
              </a:r>
            </a:p>
          </p:txBody>
        </p:sp>
        <p:sp>
          <p:nvSpPr>
            <p:cNvPr id="135" name="矩形 3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0285" y="6648"/>
              <a:ext cx="2571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4" tIns="34282" rIns="68564" bIns="3428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  【 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造型原则 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】</a:t>
              </a:r>
              <a:endParaRPr lang="zh-CN" altLang="en-US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8700770" y="1963420"/>
            <a:ext cx="1998980" cy="1813560"/>
            <a:chOff x="13705" y="3212"/>
            <a:chExt cx="3148" cy="2856"/>
          </a:xfrm>
        </p:grpSpPr>
        <p:grpSp>
          <p:nvGrpSpPr>
            <p:cNvPr id="123" name="组合 122"/>
            <p:cNvGrpSpPr/>
            <p:nvPr/>
          </p:nvGrpSpPr>
          <p:grpSpPr>
            <a:xfrm>
              <a:off x="13705" y="3212"/>
              <a:ext cx="3148" cy="2857"/>
              <a:chOff x="1422889" y="1324578"/>
              <a:chExt cx="1971148" cy="1798186"/>
            </a:xfrm>
          </p:grpSpPr>
          <p:grpSp>
            <p:nvGrpSpPr>
              <p:cNvPr id="124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125" name="任意多边形 82"/>
                <p:cNvSpPr/>
                <p:nvPr>
                  <p:custDataLst>
                    <p:tags r:id="rId36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6" name="任意多边形 83"/>
                <p:cNvSpPr/>
                <p:nvPr>
                  <p:custDataLst>
                    <p:tags r:id="rId37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7" name="组合 126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128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29" name="任意多边形 82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0" name="任意多边形 83"/>
                  <p:cNvSpPr/>
                  <p:nvPr>
                    <p:custDataLst>
                      <p:tags r:id="rId35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1" name="椭圆 80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4</a:t>
                  </a:r>
                </a:p>
              </p:txBody>
            </p:sp>
          </p:grpSp>
        </p:grpSp>
        <p:sp>
          <p:nvSpPr>
            <p:cNvPr id="132" name="椭圆 131"/>
            <p:cNvSpPr/>
            <p:nvPr>
              <p:custDataLst>
                <p:tags r:id="rId31"/>
              </p:custDataLst>
            </p:nvPr>
          </p:nvSpPr>
          <p:spPr>
            <a:xfrm>
              <a:off x="14352" y="3563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文本框 18"/>
            <p:cNvSpPr txBox="1"/>
            <p:nvPr>
              <p:custDataLst>
                <p:tags r:id="rId32"/>
              </p:custDataLst>
            </p:nvPr>
          </p:nvSpPr>
          <p:spPr>
            <a:xfrm>
              <a:off x="14499" y="4025"/>
              <a:ext cx="1897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方法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277610" y="1977390"/>
            <a:ext cx="1998980" cy="1813560"/>
            <a:chOff x="9889" y="3125"/>
            <a:chExt cx="3148" cy="2856"/>
          </a:xfrm>
        </p:grpSpPr>
        <p:grpSp>
          <p:nvGrpSpPr>
            <p:cNvPr id="102" name="组合 101"/>
            <p:cNvGrpSpPr/>
            <p:nvPr/>
          </p:nvGrpSpPr>
          <p:grpSpPr>
            <a:xfrm>
              <a:off x="9889" y="3125"/>
              <a:ext cx="3148" cy="2857"/>
              <a:chOff x="1422889" y="1324578"/>
              <a:chExt cx="1971148" cy="1798186"/>
            </a:xfrm>
          </p:grpSpPr>
          <p:grpSp>
            <p:nvGrpSpPr>
              <p:cNvPr id="103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104" name="任意多边形 82"/>
                <p:cNvSpPr/>
                <p:nvPr>
                  <p:custDataLst>
                    <p:tags r:id="rId29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" name="任意多边形 83"/>
                <p:cNvSpPr/>
                <p:nvPr>
                  <p:custDataLst>
                    <p:tags r:id="rId30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6" name="组合 105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107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08" name="任意多边形 82"/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9" name="任意多边形 83"/>
                  <p:cNvSpPr/>
                  <p:nvPr>
                    <p:custDataLst>
                      <p:tags r:id="rId28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0" name="椭圆 80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3</a:t>
                  </a:r>
                </a:p>
              </p:txBody>
            </p:sp>
          </p:grpSp>
        </p:grpSp>
        <p:sp>
          <p:nvSpPr>
            <p:cNvPr id="111" name="椭圆 110"/>
            <p:cNvSpPr/>
            <p:nvPr/>
          </p:nvSpPr>
          <p:spPr>
            <a:xfrm>
              <a:off x="10536" y="3476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文本框 18"/>
            <p:cNvSpPr txBox="1"/>
            <p:nvPr/>
          </p:nvSpPr>
          <p:spPr>
            <a:xfrm>
              <a:off x="10683" y="3938"/>
              <a:ext cx="2045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原则</a:t>
              </a: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796665" y="1977390"/>
            <a:ext cx="1998980" cy="1814195"/>
            <a:chOff x="5997" y="3177"/>
            <a:chExt cx="3148" cy="2857"/>
          </a:xfrm>
        </p:grpSpPr>
        <p:grpSp>
          <p:nvGrpSpPr>
            <p:cNvPr id="91" name="组合 90"/>
            <p:cNvGrpSpPr/>
            <p:nvPr/>
          </p:nvGrpSpPr>
          <p:grpSpPr>
            <a:xfrm>
              <a:off x="5997" y="3177"/>
              <a:ext cx="3148" cy="2857"/>
              <a:chOff x="1422889" y="1324578"/>
              <a:chExt cx="1971148" cy="1798186"/>
            </a:xfrm>
          </p:grpSpPr>
          <p:grpSp>
            <p:nvGrpSpPr>
              <p:cNvPr id="92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93" name="任意多边形 82"/>
                <p:cNvSpPr/>
                <p:nvPr>
                  <p:custDataLst>
                    <p:tags r:id="rId24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" name="任意多边形 83"/>
                <p:cNvSpPr/>
                <p:nvPr>
                  <p:custDataLst>
                    <p:tags r:id="rId25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96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97" name="任意多边形 82"/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8" name="任意多边形 83"/>
                  <p:cNvSpPr/>
                  <p:nvPr>
                    <p:custDataLst>
                      <p:tags r:id="rId23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9" name="椭圆 80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</a:p>
              </p:txBody>
            </p:sp>
          </p:grpSp>
        </p:grpSp>
        <p:sp>
          <p:nvSpPr>
            <p:cNvPr id="100" name="椭圆 99"/>
            <p:cNvSpPr/>
            <p:nvPr/>
          </p:nvSpPr>
          <p:spPr>
            <a:xfrm>
              <a:off x="6644" y="3528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18"/>
            <p:cNvSpPr txBox="1"/>
            <p:nvPr/>
          </p:nvSpPr>
          <p:spPr>
            <a:xfrm>
              <a:off x="6678" y="3990"/>
              <a:ext cx="2098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表现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143635" y="2023745"/>
            <a:ext cx="1998980" cy="1813560"/>
            <a:chOff x="1805" y="3227"/>
            <a:chExt cx="3148" cy="2856"/>
          </a:xfrm>
        </p:grpSpPr>
        <p:grpSp>
          <p:nvGrpSpPr>
            <p:cNvPr id="80" name="组合 79"/>
            <p:cNvGrpSpPr/>
            <p:nvPr/>
          </p:nvGrpSpPr>
          <p:grpSpPr>
            <a:xfrm>
              <a:off x="1805" y="3227"/>
              <a:ext cx="3148" cy="2857"/>
              <a:chOff x="1422889" y="1324578"/>
              <a:chExt cx="1971148" cy="1798186"/>
            </a:xfrm>
          </p:grpSpPr>
          <p:grpSp>
            <p:nvGrpSpPr>
              <p:cNvPr id="81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82" name="任意多边形 82"/>
                <p:cNvSpPr/>
                <p:nvPr>
                  <p:custDataLst>
                    <p:tags r:id="rId19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任意多边形 83"/>
                <p:cNvSpPr/>
                <p:nvPr>
                  <p:custDataLst>
                    <p:tags r:id="rId20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85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86" name="任意多边形 82"/>
                  <p:cNvSpPr/>
                  <p:nvPr>
                    <p:custDataLst>
                      <p:tags r:id="rId17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7" name="任意多边形 83"/>
                  <p:cNvSpPr/>
                  <p:nvPr>
                    <p:custDataLst>
                      <p:tags r:id="rId18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8" name="椭圆 80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  <a:endParaRPr lang="zh-CN" altLang="en-US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89" name="椭圆 88"/>
            <p:cNvSpPr/>
            <p:nvPr/>
          </p:nvSpPr>
          <p:spPr>
            <a:xfrm>
              <a:off x="2460" y="3528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18"/>
            <p:cNvSpPr txBox="1"/>
            <p:nvPr/>
          </p:nvSpPr>
          <p:spPr>
            <a:xfrm>
              <a:off x="2620" y="3990"/>
              <a:ext cx="1883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语言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39753" y="1828380"/>
            <a:ext cx="6812475" cy="3915773"/>
            <a:chOff x="2638159" y="1828800"/>
            <a:chExt cx="6814051" cy="3916679"/>
          </a:xfrm>
        </p:grpSpPr>
        <p:sp>
          <p:nvSpPr>
            <p:cNvPr id="5" name="任意多边形 4"/>
            <p:cNvSpPr/>
            <p:nvPr/>
          </p:nvSpPr>
          <p:spPr>
            <a:xfrm>
              <a:off x="2638159" y="1828800"/>
              <a:ext cx="6814051" cy="3916679"/>
            </a:xfrm>
            <a:custGeom>
              <a:avLst/>
              <a:gdLst>
                <a:gd name="connsiteX0" fmla="*/ 6814051 w 6814051"/>
                <a:gd name="connsiteY0" fmla="*/ 2933371 h 3916679"/>
                <a:gd name="connsiteX1" fmla="*/ 6814051 w 6814051"/>
                <a:gd name="connsiteY1" fmla="*/ 3916679 h 3916679"/>
                <a:gd name="connsiteX2" fmla="*/ 5505714 w 6814051"/>
                <a:gd name="connsiteY2" fmla="*/ 3916679 h 3916679"/>
                <a:gd name="connsiteX3" fmla="*/ 1674357 w 6814051"/>
                <a:gd name="connsiteY3" fmla="*/ 0 h 3916679"/>
                <a:gd name="connsiteX4" fmla="*/ 6814051 w 6814051"/>
                <a:gd name="connsiteY4" fmla="*/ 0 h 3916679"/>
                <a:gd name="connsiteX5" fmla="*/ 6814051 w 6814051"/>
                <a:gd name="connsiteY5" fmla="*/ 2734531 h 3916679"/>
                <a:gd name="connsiteX6" fmla="*/ 5241148 w 6814051"/>
                <a:gd name="connsiteY6" fmla="*/ 3916679 h 3916679"/>
                <a:gd name="connsiteX7" fmla="*/ 0 w 6814051"/>
                <a:gd name="connsiteY7" fmla="*/ 3916679 h 3916679"/>
                <a:gd name="connsiteX8" fmla="*/ 0 w 6814051"/>
                <a:gd name="connsiteY8" fmla="*/ 1258398 h 3916679"/>
                <a:gd name="connsiteX9" fmla="*/ 0 w 6814051"/>
                <a:gd name="connsiteY9" fmla="*/ 0 h 3916679"/>
                <a:gd name="connsiteX10" fmla="*/ 1409791 w 6814051"/>
                <a:gd name="connsiteY10" fmla="*/ 0 h 3916679"/>
                <a:gd name="connsiteX11" fmla="*/ 0 w 6814051"/>
                <a:gd name="connsiteY11" fmla="*/ 1059558 h 391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14051" h="3916679">
                  <a:moveTo>
                    <a:pt x="6814051" y="2933371"/>
                  </a:moveTo>
                  <a:lnTo>
                    <a:pt x="6814051" y="3916679"/>
                  </a:lnTo>
                  <a:lnTo>
                    <a:pt x="5505714" y="3916679"/>
                  </a:lnTo>
                  <a:close/>
                  <a:moveTo>
                    <a:pt x="1674357" y="0"/>
                  </a:moveTo>
                  <a:lnTo>
                    <a:pt x="6814051" y="0"/>
                  </a:lnTo>
                  <a:lnTo>
                    <a:pt x="6814051" y="2734531"/>
                  </a:lnTo>
                  <a:lnTo>
                    <a:pt x="5241148" y="3916679"/>
                  </a:lnTo>
                  <a:lnTo>
                    <a:pt x="0" y="3916679"/>
                  </a:lnTo>
                  <a:lnTo>
                    <a:pt x="0" y="1258398"/>
                  </a:lnTo>
                  <a:close/>
                  <a:moveTo>
                    <a:pt x="0" y="0"/>
                  </a:moveTo>
                  <a:lnTo>
                    <a:pt x="1409791" y="0"/>
                  </a:lnTo>
                  <a:lnTo>
                    <a:pt x="0" y="10595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90500" dist="165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078672" y="1845314"/>
              <a:ext cx="5284422" cy="9330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28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作品展</a:t>
              </a:r>
              <a:r>
                <a:rPr lang="en-US" altLang="zh-CN" sz="28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6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选出优胜小组</a:t>
              </a:r>
            </a:p>
          </p:txBody>
        </p:sp>
      </p:grpSp>
      <p:sp>
        <p:nvSpPr>
          <p:cNvPr id="7" name="文本框 5"/>
          <p:cNvSpPr txBox="1"/>
          <p:nvPr/>
        </p:nvSpPr>
        <p:spPr>
          <a:xfrm>
            <a:off x="3354129" y="1110607"/>
            <a:ext cx="638810" cy="643890"/>
          </a:xfrm>
          <a:prstGeom prst="rect">
            <a:avLst/>
          </a:prstGeom>
          <a:noFill/>
        </p:spPr>
        <p:txBody>
          <a:bodyPr wrap="none" lIns="91390" tIns="45693" rIns="91390" bIns="45693" rtlCol="0">
            <a:spAutoFit/>
          </a:bodyPr>
          <a:lstStyle/>
          <a:p>
            <a:r>
              <a:rPr lang="zh-CN" altLang="en-US" sz="3600" b="1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展</a:t>
            </a:r>
          </a:p>
        </p:txBody>
      </p:sp>
      <p:sp>
        <p:nvSpPr>
          <p:cNvPr id="8" name="文本框 50"/>
          <p:cNvSpPr txBox="1"/>
          <p:nvPr/>
        </p:nvSpPr>
        <p:spPr>
          <a:xfrm>
            <a:off x="8760596" y="5157090"/>
            <a:ext cx="640715" cy="643890"/>
          </a:xfrm>
          <a:prstGeom prst="rect">
            <a:avLst/>
          </a:prstGeom>
          <a:noFill/>
        </p:spPr>
        <p:txBody>
          <a:bodyPr wrap="none" lIns="91390" tIns="45693" rIns="91390" bIns="45693" rtlCol="0">
            <a:spAutoFit/>
          </a:bodyPr>
          <a:lstStyle/>
          <a:p>
            <a:r>
              <a:rPr lang="zh-CN" altLang="en-US" sz="3600" b="1" dirty="0">
                <a:solidFill>
                  <a:srgbClr val="78BEB9"/>
                </a:solidFill>
                <a:latin typeface="Britannic Bold" panose="020B0903060703020204" pitchFamily="34" charset="0"/>
              </a:rPr>
              <a:t>评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82" y="4964310"/>
            <a:ext cx="1161022" cy="12356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82" y="4735613"/>
            <a:ext cx="1376996" cy="14655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cxnSp>
        <p:nvCxnSpPr>
          <p:cNvPr id="33" name="直接连接符 32"/>
          <p:cNvCxnSpPr/>
          <p:nvPr>
            <p:custDataLst>
              <p:tags r:id="rId2"/>
            </p:custDataLst>
          </p:nvPr>
        </p:nvCxnSpPr>
        <p:spPr>
          <a:xfrm>
            <a:off x="10046970" y="635635"/>
            <a:ext cx="3105785" cy="42545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椭圆 36"/>
          <p:cNvSpPr/>
          <p:nvPr>
            <p:custDataLst>
              <p:tags r:id="rId3"/>
            </p:custDataLst>
          </p:nvPr>
        </p:nvSpPr>
        <p:spPr>
          <a:xfrm rot="5400000">
            <a:off x="9846934" y="499879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10243851" y="165100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0340689" y="260350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10337831" y="2749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</a:p>
        </p:txBody>
      </p:sp>
      <p:sp>
        <p:nvSpPr>
          <p:cNvPr id="14" name="文本占位符 4"/>
          <p:cNvSpPr>
            <a:spLocks noGrp="1"/>
          </p:cNvSpPr>
          <p:nvPr/>
        </p:nvSpPr>
        <p:spPr>
          <a:xfrm>
            <a:off x="3992880" y="2818765"/>
            <a:ext cx="5276215" cy="187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zh-CN" sz="3600" b="1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学生自评互评，教师点评</a:t>
            </a:r>
            <a:endParaRPr lang="zh-CN" sz="2000" kern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endParaRPr lang="zh-CN" ker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点线面组合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流畅，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结构比例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正确，抓住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特征</a:t>
            </a:r>
            <a:endParaRPr lang="zh-CN" sz="1400" ker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endParaRPr lang="zh-CN" altLang="zh-CN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cs typeface="Cordia New" panose="020B0304020202020204" pitchFamily="34" charset="-34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12190" y="1175385"/>
            <a:ext cx="3119755" cy="3181350"/>
            <a:chOff x="1549" y="1851"/>
            <a:chExt cx="4913" cy="5010"/>
          </a:xfrm>
        </p:grpSpPr>
        <p:grpSp>
          <p:nvGrpSpPr>
            <p:cNvPr id="16" name="组合 15"/>
            <p:cNvGrpSpPr/>
            <p:nvPr/>
          </p:nvGrpSpPr>
          <p:grpSpPr>
            <a:xfrm>
              <a:off x="1549" y="1851"/>
              <a:ext cx="4913" cy="5010"/>
              <a:chOff x="3073918" y="203757"/>
              <a:chExt cx="1017887" cy="491907"/>
            </a:xfrm>
          </p:grpSpPr>
          <p:sp>
            <p:nvSpPr>
              <p:cNvPr id="17" name="任意多边形 82"/>
              <p:cNvSpPr/>
              <p:nvPr>
                <p:custDataLst>
                  <p:tags r:id="rId7"/>
                </p:custDataLst>
              </p:nvPr>
            </p:nvSpPr>
            <p:spPr bwMode="auto">
              <a:xfrm rot="5400000">
                <a:off x="3336908" y="-59233"/>
                <a:ext cx="491907" cy="1017887"/>
              </a:xfrm>
              <a:prstGeom prst="roundRect">
                <a:avLst/>
              </a:pr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 83"/>
              <p:cNvSpPr/>
              <p:nvPr>
                <p:custDataLst>
                  <p:tags r:id="rId8"/>
                </p:custDataLst>
              </p:nvPr>
            </p:nvSpPr>
            <p:spPr bwMode="auto">
              <a:xfrm rot="16200000">
                <a:off x="3333117" y="-51899"/>
                <a:ext cx="484819" cy="1003218"/>
              </a:xfrm>
              <a:prstGeom prst="roundRect">
                <a:avLst/>
              </a:pr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2" name="图片 1" descr="13728563f46e48309d84b4733e17fc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62" y="2452"/>
              <a:ext cx="4581" cy="3438"/>
            </a:xfrm>
            <a:prstGeom prst="round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48555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任务检测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847139" y="1628893"/>
            <a:ext cx="4716051" cy="3526155"/>
            <a:chOff x="1233714" y="2119085"/>
            <a:chExt cx="4717143" cy="3526971"/>
          </a:xfrm>
        </p:grpSpPr>
        <p:sp>
          <p:nvSpPr>
            <p:cNvPr id="13" name="矩形 12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26036" y="2280482"/>
              <a:ext cx="3932497" cy="927174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626036" y="3788230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文本框 19"/>
            <p:cNvSpPr txBox="1"/>
            <p:nvPr/>
          </p:nvSpPr>
          <p:spPr>
            <a:xfrm>
              <a:off x="1577395" y="3314182"/>
              <a:ext cx="1148346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19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任务检测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461097" y="3919727"/>
              <a:ext cx="4271999" cy="1129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八开纸素描纸分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格，画出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幅简笔画：教师示范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幅、任选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幅（概括、夸张、拟人）绘画形式绘制、自行创作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71945" y="3789045"/>
            <a:ext cx="3021966" cy="2224900"/>
            <a:chOff x="1233714" y="2119085"/>
            <a:chExt cx="4717144" cy="3658298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3"/>
              </p:custDataLst>
            </p:nvPr>
          </p:nvCxnSpPr>
          <p:spPr>
            <a:xfrm>
              <a:off x="1626036" y="3788230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1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3234957" y="3000305"/>
              <a:ext cx="2715901" cy="63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19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优胜小组</a:t>
              </a:r>
            </a:p>
          </p:txBody>
        </p:sp>
        <p:sp>
          <p:nvSpPr>
            <p:cNvPr id="32" name="矩形 31"/>
            <p:cNvSpPr/>
            <p:nvPr>
              <p:custDataLst>
                <p:tags r:id="rId5"/>
              </p:custDataLst>
            </p:nvPr>
          </p:nvSpPr>
          <p:spPr>
            <a:xfrm>
              <a:off x="1577395" y="3919928"/>
              <a:ext cx="4155749" cy="1857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八开纸素描纸分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格，任选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幅、自行创作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幅。</a:t>
              </a: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73240" y="3380740"/>
            <a:ext cx="1162050" cy="1162050"/>
            <a:chOff x="10824" y="5324"/>
            <a:chExt cx="1830" cy="1830"/>
          </a:xfrm>
        </p:grpSpPr>
        <p:sp>
          <p:nvSpPr>
            <p:cNvPr id="8" name="椭圆 7"/>
            <p:cNvSpPr/>
            <p:nvPr/>
          </p:nvSpPr>
          <p:spPr>
            <a:xfrm>
              <a:off x="10824" y="5324"/>
              <a:ext cx="1830" cy="183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  <a:lumOff val="5000"/>
                  </a:sysClr>
                </a:gs>
                <a:gs pos="0">
                  <a:sysClr val="window" lastClr="FFFFFF">
                    <a:lumMod val="75000"/>
                  </a:sys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txBody>
            <a:bodyPr lIns="121889" tIns="60944" rIns="121889" bIns="60944" rtlCol="0" anchor="ctr"/>
            <a:lstStyle/>
            <a:p>
              <a:pPr algn="ctr">
                <a:defRPr/>
              </a:pPr>
              <a:endParaRPr lang="zh-CN" altLang="en-US" sz="21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0977" y="5514"/>
              <a:ext cx="1511" cy="1512"/>
            </a:xfrm>
            <a:prstGeom prst="ellipse">
              <a:avLst/>
            </a:prstGeom>
            <a:solidFill>
              <a:srgbClr val="78BEB9"/>
            </a:solidFill>
            <a:ln w="25400" cap="flat" cmpd="sng" algn="ctr">
              <a:noFill/>
              <a:prstDash val="solid"/>
            </a:ln>
            <a:effectLst/>
          </p:spPr>
          <p:txBody>
            <a:bodyPr lIns="121889" tIns="60944" rIns="121889" bIns="60944"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626"/>
            <p:cNvSpPr>
              <a:spLocks noEditPoints="1"/>
            </p:cNvSpPr>
            <p:nvPr/>
          </p:nvSpPr>
          <p:spPr bwMode="auto">
            <a:xfrm>
              <a:off x="11363" y="5819"/>
              <a:ext cx="791" cy="902"/>
            </a:xfrm>
            <a:custGeom>
              <a:avLst/>
              <a:gdLst>
                <a:gd name="T0" fmla="*/ 38 w 57"/>
                <a:gd name="T1" fmla="*/ 4 h 65"/>
                <a:gd name="T2" fmla="*/ 46 w 57"/>
                <a:gd name="T3" fmla="*/ 37 h 65"/>
                <a:gd name="T4" fmla="*/ 41 w 57"/>
                <a:gd name="T5" fmla="*/ 9 h 65"/>
                <a:gd name="T6" fmla="*/ 8 w 57"/>
                <a:gd name="T7" fmla="*/ 12 h 65"/>
                <a:gd name="T8" fmla="*/ 3 w 57"/>
                <a:gd name="T9" fmla="*/ 12 h 65"/>
                <a:gd name="T10" fmla="*/ 8 w 57"/>
                <a:gd name="T11" fmla="*/ 56 h 65"/>
                <a:gd name="T12" fmla="*/ 8 w 57"/>
                <a:gd name="T13" fmla="*/ 60 h 65"/>
                <a:gd name="T14" fmla="*/ 0 w 57"/>
                <a:gd name="T15" fmla="*/ 12 h 65"/>
                <a:gd name="T16" fmla="*/ 8 w 57"/>
                <a:gd name="T17" fmla="*/ 0 h 65"/>
                <a:gd name="T18" fmla="*/ 33 w 57"/>
                <a:gd name="T19" fmla="*/ 42 h 65"/>
                <a:gd name="T20" fmla="*/ 33 w 57"/>
                <a:gd name="T21" fmla="*/ 64 h 65"/>
                <a:gd name="T22" fmla="*/ 54 w 57"/>
                <a:gd name="T23" fmla="*/ 65 h 65"/>
                <a:gd name="T24" fmla="*/ 57 w 57"/>
                <a:gd name="T25" fmla="*/ 44 h 65"/>
                <a:gd name="T26" fmla="*/ 54 w 57"/>
                <a:gd name="T27" fmla="*/ 41 h 65"/>
                <a:gd name="T28" fmla="*/ 16 w 57"/>
                <a:gd name="T29" fmla="*/ 46 h 65"/>
                <a:gd name="T30" fmla="*/ 30 w 57"/>
                <a:gd name="T31" fmla="*/ 39 h 65"/>
                <a:gd name="T32" fmla="*/ 33 w 57"/>
                <a:gd name="T33" fmla="*/ 37 h 65"/>
                <a:gd name="T34" fmla="*/ 30 w 57"/>
                <a:gd name="T35" fmla="*/ 39 h 65"/>
                <a:gd name="T36" fmla="*/ 7 w 57"/>
                <a:gd name="T37" fmla="*/ 45 h 65"/>
                <a:gd name="T38" fmla="*/ 8 w 57"/>
                <a:gd name="T39" fmla="*/ 51 h 65"/>
                <a:gd name="T40" fmla="*/ 14 w 57"/>
                <a:gd name="T41" fmla="*/ 50 h 65"/>
                <a:gd name="T42" fmla="*/ 13 w 57"/>
                <a:gd name="T43" fmla="*/ 44 h 65"/>
                <a:gd name="T44" fmla="*/ 9 w 57"/>
                <a:gd name="T45" fmla="*/ 45 h 65"/>
                <a:gd name="T46" fmla="*/ 13 w 57"/>
                <a:gd name="T47" fmla="*/ 45 h 65"/>
                <a:gd name="T48" fmla="*/ 7 w 57"/>
                <a:gd name="T49" fmla="*/ 35 h 65"/>
                <a:gd name="T50" fmla="*/ 8 w 57"/>
                <a:gd name="T51" fmla="*/ 42 h 65"/>
                <a:gd name="T52" fmla="*/ 14 w 57"/>
                <a:gd name="T53" fmla="*/ 41 h 65"/>
                <a:gd name="T54" fmla="*/ 13 w 57"/>
                <a:gd name="T55" fmla="*/ 34 h 65"/>
                <a:gd name="T56" fmla="*/ 9 w 57"/>
                <a:gd name="T57" fmla="*/ 36 h 65"/>
                <a:gd name="T58" fmla="*/ 13 w 57"/>
                <a:gd name="T59" fmla="*/ 36 h 65"/>
                <a:gd name="T60" fmla="*/ 36 w 57"/>
                <a:gd name="T61" fmla="*/ 29 h 65"/>
                <a:gd name="T62" fmla="*/ 8 w 57"/>
                <a:gd name="T63" fmla="*/ 24 h 65"/>
                <a:gd name="T64" fmla="*/ 7 w 57"/>
                <a:gd name="T65" fmla="*/ 31 h 65"/>
                <a:gd name="T66" fmla="*/ 13 w 57"/>
                <a:gd name="T67" fmla="*/ 32 h 65"/>
                <a:gd name="T68" fmla="*/ 14 w 57"/>
                <a:gd name="T69" fmla="*/ 25 h 65"/>
                <a:gd name="T70" fmla="*/ 8 w 57"/>
                <a:gd name="T71" fmla="*/ 24 h 65"/>
                <a:gd name="T72" fmla="*/ 9 w 57"/>
                <a:gd name="T73" fmla="*/ 30 h 65"/>
                <a:gd name="T74" fmla="*/ 16 w 57"/>
                <a:gd name="T75" fmla="*/ 18 h 65"/>
                <a:gd name="T76" fmla="*/ 36 w 57"/>
                <a:gd name="T77" fmla="*/ 18 h 65"/>
                <a:gd name="T78" fmla="*/ 7 w 57"/>
                <a:gd name="T79" fmla="*/ 15 h 65"/>
                <a:gd name="T80" fmla="*/ 7 w 57"/>
                <a:gd name="T81" fmla="*/ 23 h 65"/>
                <a:gd name="T82" fmla="*/ 14 w 57"/>
                <a:gd name="T83" fmla="*/ 23 h 65"/>
                <a:gd name="T84" fmla="*/ 14 w 57"/>
                <a:gd name="T85" fmla="*/ 15 h 65"/>
                <a:gd name="T86" fmla="*/ 13 w 57"/>
                <a:gd name="T87" fmla="*/ 17 h 65"/>
                <a:gd name="T88" fmla="*/ 13 w 57"/>
                <a:gd name="T89" fmla="*/ 21 h 65"/>
                <a:gd name="T90" fmla="*/ 42 w 57"/>
                <a:gd name="T91" fmla="*/ 63 h 65"/>
                <a:gd name="T92" fmla="*/ 55 w 57"/>
                <a:gd name="T93" fmla="*/ 46 h 65"/>
                <a:gd name="T94" fmla="*/ 43 w 57"/>
                <a:gd name="T95" fmla="*/ 57 h 65"/>
                <a:gd name="T96" fmla="*/ 34 w 57"/>
                <a:gd name="T97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" h="65">
                  <a:moveTo>
                    <a:pt x="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0" y="4"/>
                    <a:pt x="42" y="5"/>
                    <a:pt x="43" y="6"/>
                  </a:cubicBezTo>
                  <a:cubicBezTo>
                    <a:pt x="45" y="8"/>
                    <a:pt x="46" y="10"/>
                    <a:pt x="46" y="12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0"/>
                    <a:pt x="41" y="9"/>
                  </a:cubicBezTo>
                  <a:cubicBezTo>
                    <a:pt x="40" y="8"/>
                    <a:pt x="39" y="8"/>
                    <a:pt x="38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4"/>
                    <a:pt x="5" y="55"/>
                  </a:cubicBezTo>
                  <a:cubicBezTo>
                    <a:pt x="6" y="56"/>
                    <a:pt x="7" y="56"/>
                    <a:pt x="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4" y="59"/>
                    <a:pt x="2" y="58"/>
                  </a:cubicBezTo>
                  <a:cubicBezTo>
                    <a:pt x="1" y="56"/>
                    <a:pt x="0" y="54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4" y="5"/>
                    <a:pt x="5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54" y="41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5"/>
                    <a:pt x="34" y="65"/>
                    <a:pt x="3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7" y="64"/>
                    <a:pt x="57" y="63"/>
                    <a:pt x="57" y="6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1"/>
                    <a:pt x="55" y="41"/>
                    <a:pt x="54" y="41"/>
                  </a:cubicBezTo>
                  <a:close/>
                  <a:moveTo>
                    <a:pt x="28" y="48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3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8"/>
                    <a:pt x="32" y="37"/>
                    <a:pt x="33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  <a:moveTo>
                    <a:pt x="8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13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5"/>
                    <a:pt x="13" y="45"/>
                    <a:pt x="13" y="45"/>
                  </a:cubicBezTo>
                  <a:close/>
                  <a:moveTo>
                    <a:pt x="8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8" y="34"/>
                    <a:pt x="8" y="34"/>
                    <a:pt x="8" y="34"/>
                  </a:cubicBezTo>
                  <a:close/>
                  <a:moveTo>
                    <a:pt x="13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6" y="27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13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6" y="18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6" y="18"/>
                    <a:pt x="16" y="18"/>
                    <a:pt x="16" y="18"/>
                  </a:cubicBezTo>
                  <a:close/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3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34" y="5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4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6" y="45"/>
                    <a:pt x="55" y="43"/>
                    <a:pt x="54" y="43"/>
                  </a:cubicBezTo>
                  <a:cubicBezTo>
                    <a:pt x="53" y="42"/>
                    <a:pt x="51" y="43"/>
                    <a:pt x="50" y="44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49"/>
                    <a:pt x="36" y="49"/>
                    <a:pt x="35" y="50"/>
                  </a:cubicBezTo>
                  <a:cubicBezTo>
                    <a:pt x="34" y="51"/>
                    <a:pt x="34" y="52"/>
                    <a:pt x="34" y="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5685" y="2160270"/>
            <a:ext cx="4751705" cy="1325880"/>
          </a:xfrm>
        </p:spPr>
        <p:txBody>
          <a:bodyPr>
            <a:norm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THANKS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342040"/>
            <a:ext cx="207137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教学目标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0439" y="6084266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503282" y="2220173"/>
            <a:ext cx="2604691" cy="3254076"/>
            <a:chOff x="1501424" y="2220685"/>
            <a:chExt cx="2605294" cy="3254829"/>
          </a:xfrm>
        </p:grpSpPr>
        <p:sp>
          <p:nvSpPr>
            <p:cNvPr id="13" name="矩形 12"/>
            <p:cNvSpPr/>
            <p:nvPr/>
          </p:nvSpPr>
          <p:spPr>
            <a:xfrm>
              <a:off x="1501424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044238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5" name="文本框 20"/>
            <p:cNvSpPr txBox="1"/>
            <p:nvPr/>
          </p:nvSpPr>
          <p:spPr>
            <a:xfrm>
              <a:off x="2001245" y="2463801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知识目标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746591" y="3363949"/>
              <a:ext cx="2114404" cy="193783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defTabSz="914400" fontAlgn="auto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1.了解简笔画的语言和造型，进一步掌握语言的分类。</a:t>
              </a:r>
            </a:p>
            <a:p>
              <a:pPr algn="l" defTabSz="914400" fontAlgn="auto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2.掌握简笔画的造型原则、造型方法。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47898" y="2426951"/>
            <a:ext cx="1098074" cy="1098074"/>
            <a:chOff x="945910" y="2427513"/>
            <a:chExt cx="1098328" cy="1098328"/>
          </a:xfrm>
        </p:grpSpPr>
        <p:sp>
          <p:nvSpPr>
            <p:cNvPr id="18" name="椭圆 17"/>
            <p:cNvSpPr/>
            <p:nvPr/>
          </p:nvSpPr>
          <p:spPr>
            <a:xfrm>
              <a:off x="945910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87065" y="2684289"/>
              <a:ext cx="1028720" cy="583700"/>
              <a:chOff x="987065" y="2684289"/>
              <a:chExt cx="1028720" cy="58370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87065" y="2904300"/>
                <a:ext cx="1028720" cy="1447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文本框 22"/>
              <p:cNvSpPr txBox="1"/>
              <p:nvPr/>
            </p:nvSpPr>
            <p:spPr>
              <a:xfrm>
                <a:off x="989615" y="2684289"/>
                <a:ext cx="468103" cy="583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200" b="1" kern="0" dirty="0">
                    <a:solidFill>
                      <a:srgbClr val="78BEB9"/>
                    </a:solidFill>
                    <a:latin typeface="Agency FB" panose="020B0503020202020204" pitchFamily="34" charset="0"/>
                  </a:rPr>
                  <a:t>01</a:t>
                </a:r>
                <a:endParaRPr lang="zh-CN" altLang="en-US" sz="3200" b="1" kern="0" dirty="0">
                  <a:solidFill>
                    <a:srgbClr val="78BEB9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8" name="KSO_Shape"/>
              <p:cNvSpPr/>
              <p:nvPr/>
            </p:nvSpPr>
            <p:spPr bwMode="auto">
              <a:xfrm>
                <a:off x="1430458" y="2889060"/>
                <a:ext cx="171527" cy="173259"/>
              </a:xfrm>
              <a:custGeom>
                <a:avLst/>
                <a:gdLst>
                  <a:gd name="T0" fmla="*/ 2147483646 w 5271"/>
                  <a:gd name="T1" fmla="*/ 2147483646 h 5325"/>
                  <a:gd name="T2" fmla="*/ 2147483646 w 5271"/>
                  <a:gd name="T3" fmla="*/ 2147483646 h 5325"/>
                  <a:gd name="T4" fmla="*/ 2147483646 w 5271"/>
                  <a:gd name="T5" fmla="*/ 2147483646 h 5325"/>
                  <a:gd name="T6" fmla="*/ 2147483646 w 5271"/>
                  <a:gd name="T7" fmla="*/ 2147483646 h 5325"/>
                  <a:gd name="T8" fmla="*/ 2147483646 w 5271"/>
                  <a:gd name="T9" fmla="*/ 2147483646 h 5325"/>
                  <a:gd name="T10" fmla="*/ 2147483646 w 5271"/>
                  <a:gd name="T11" fmla="*/ 2147483646 h 5325"/>
                  <a:gd name="T12" fmla="*/ 2147483646 w 5271"/>
                  <a:gd name="T13" fmla="*/ 2147483646 h 5325"/>
                  <a:gd name="T14" fmla="*/ 2147483646 w 5271"/>
                  <a:gd name="T15" fmla="*/ 2147483646 h 5325"/>
                  <a:gd name="T16" fmla="*/ 2147483646 w 5271"/>
                  <a:gd name="T17" fmla="*/ 2147483646 h 5325"/>
                  <a:gd name="T18" fmla="*/ 2147483646 w 5271"/>
                  <a:gd name="T19" fmla="*/ 2147483646 h 5325"/>
                  <a:gd name="T20" fmla="*/ 2147483646 w 5271"/>
                  <a:gd name="T21" fmla="*/ 2147483646 h 5325"/>
                  <a:gd name="T22" fmla="*/ 2147483646 w 5271"/>
                  <a:gd name="T23" fmla="*/ 2147483646 h 5325"/>
                  <a:gd name="T24" fmla="*/ 2147483646 w 5271"/>
                  <a:gd name="T25" fmla="*/ 2147483646 h 5325"/>
                  <a:gd name="T26" fmla="*/ 2147483646 w 5271"/>
                  <a:gd name="T27" fmla="*/ 2147483646 h 5325"/>
                  <a:gd name="T28" fmla="*/ 2147483646 w 5271"/>
                  <a:gd name="T29" fmla="*/ 2147483646 h 5325"/>
                  <a:gd name="T30" fmla="*/ 2147483646 w 5271"/>
                  <a:gd name="T31" fmla="*/ 2147483646 h 5325"/>
                  <a:gd name="T32" fmla="*/ 2147483646 w 5271"/>
                  <a:gd name="T33" fmla="*/ 2147483646 h 5325"/>
                  <a:gd name="T34" fmla="*/ 2147483646 w 5271"/>
                  <a:gd name="T35" fmla="*/ 2147483646 h 5325"/>
                  <a:gd name="T36" fmla="*/ 2147483646 w 5271"/>
                  <a:gd name="T37" fmla="*/ 2147483646 h 5325"/>
                  <a:gd name="T38" fmla="*/ 2147483646 w 5271"/>
                  <a:gd name="T39" fmla="*/ 2147483646 h 5325"/>
                  <a:gd name="T40" fmla="*/ 2147483646 w 5271"/>
                  <a:gd name="T41" fmla="*/ 2147483646 h 5325"/>
                  <a:gd name="T42" fmla="*/ 2147483646 w 5271"/>
                  <a:gd name="T43" fmla="*/ 2147483646 h 5325"/>
                  <a:gd name="T44" fmla="*/ 2106295940 w 5271"/>
                  <a:gd name="T45" fmla="*/ 2147483646 h 5325"/>
                  <a:gd name="T46" fmla="*/ 1190576513 w 5271"/>
                  <a:gd name="T47" fmla="*/ 2147483646 h 5325"/>
                  <a:gd name="T48" fmla="*/ 503626650 w 5271"/>
                  <a:gd name="T49" fmla="*/ 2147483646 h 5325"/>
                  <a:gd name="T50" fmla="*/ 91533515 w 5271"/>
                  <a:gd name="T51" fmla="*/ 2147483646 h 5325"/>
                  <a:gd name="T52" fmla="*/ 0 w 5271"/>
                  <a:gd name="T53" fmla="*/ 2147483646 h 5325"/>
                  <a:gd name="T54" fmla="*/ 0 w 5271"/>
                  <a:gd name="T55" fmla="*/ 2147483646 h 5325"/>
                  <a:gd name="T56" fmla="*/ 91533515 w 5271"/>
                  <a:gd name="T57" fmla="*/ 2147483646 h 5325"/>
                  <a:gd name="T58" fmla="*/ 503626650 w 5271"/>
                  <a:gd name="T59" fmla="*/ 2147483646 h 5325"/>
                  <a:gd name="T60" fmla="*/ 1190576513 w 5271"/>
                  <a:gd name="T61" fmla="*/ 2147483646 h 5325"/>
                  <a:gd name="T62" fmla="*/ 2106295940 w 5271"/>
                  <a:gd name="T63" fmla="*/ 2106080710 h 5325"/>
                  <a:gd name="T64" fmla="*/ 2147483646 w 5271"/>
                  <a:gd name="T65" fmla="*/ 1190365634 h 5325"/>
                  <a:gd name="T66" fmla="*/ 2147483646 w 5271"/>
                  <a:gd name="T67" fmla="*/ 549429189 h 5325"/>
                  <a:gd name="T68" fmla="*/ 2147483646 w 5271"/>
                  <a:gd name="T69" fmla="*/ 91507614 h 5325"/>
                  <a:gd name="T70" fmla="*/ 2147483646 w 5271"/>
                  <a:gd name="T71" fmla="*/ 0 h 5325"/>
                  <a:gd name="T72" fmla="*/ 2147483646 w 5271"/>
                  <a:gd name="T73" fmla="*/ 2147483646 h 5325"/>
                  <a:gd name="T74" fmla="*/ 2147483646 w 5271"/>
                  <a:gd name="T75" fmla="*/ 0 h 5325"/>
                  <a:gd name="T76" fmla="*/ 2147483646 w 5271"/>
                  <a:gd name="T77" fmla="*/ 2147483646 h 5325"/>
                  <a:gd name="T78" fmla="*/ 2147483646 w 5271"/>
                  <a:gd name="T79" fmla="*/ 2147483646 h 5325"/>
                  <a:gd name="T80" fmla="*/ 2147483646 w 5271"/>
                  <a:gd name="T81" fmla="*/ 2147483646 h 53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271" h="5325">
                    <a:moveTo>
                      <a:pt x="3206" y="1612"/>
                    </a:moveTo>
                    <a:lnTo>
                      <a:pt x="2116" y="1612"/>
                    </a:lnTo>
                    <a:lnTo>
                      <a:pt x="2116" y="209"/>
                    </a:lnTo>
                    <a:lnTo>
                      <a:pt x="3206" y="209"/>
                    </a:lnTo>
                    <a:lnTo>
                      <a:pt x="3206" y="1612"/>
                    </a:lnTo>
                    <a:close/>
                    <a:moveTo>
                      <a:pt x="3985" y="3462"/>
                    </a:moveTo>
                    <a:lnTo>
                      <a:pt x="3985" y="3147"/>
                    </a:lnTo>
                    <a:lnTo>
                      <a:pt x="1180" y="3147"/>
                    </a:lnTo>
                    <a:lnTo>
                      <a:pt x="1180" y="3462"/>
                    </a:lnTo>
                    <a:lnTo>
                      <a:pt x="3985" y="3462"/>
                    </a:lnTo>
                    <a:close/>
                    <a:moveTo>
                      <a:pt x="3985" y="4343"/>
                    </a:moveTo>
                    <a:lnTo>
                      <a:pt x="3985" y="4030"/>
                    </a:lnTo>
                    <a:lnTo>
                      <a:pt x="1180" y="4030"/>
                    </a:lnTo>
                    <a:lnTo>
                      <a:pt x="1180" y="4343"/>
                    </a:lnTo>
                    <a:lnTo>
                      <a:pt x="3985" y="4343"/>
                    </a:lnTo>
                    <a:close/>
                    <a:moveTo>
                      <a:pt x="5271" y="1076"/>
                    </a:moveTo>
                    <a:lnTo>
                      <a:pt x="5271" y="5169"/>
                    </a:lnTo>
                    <a:lnTo>
                      <a:pt x="5269" y="5184"/>
                    </a:lnTo>
                    <a:lnTo>
                      <a:pt x="5267" y="5199"/>
                    </a:lnTo>
                    <a:lnTo>
                      <a:pt x="5263" y="5215"/>
                    </a:lnTo>
                    <a:lnTo>
                      <a:pt x="5258" y="5229"/>
                    </a:lnTo>
                    <a:lnTo>
                      <a:pt x="5252" y="5243"/>
                    </a:lnTo>
                    <a:lnTo>
                      <a:pt x="5243" y="5256"/>
                    </a:lnTo>
                    <a:lnTo>
                      <a:pt x="5234" y="5268"/>
                    </a:lnTo>
                    <a:lnTo>
                      <a:pt x="5224" y="5279"/>
                    </a:lnTo>
                    <a:lnTo>
                      <a:pt x="5213" y="5289"/>
                    </a:lnTo>
                    <a:lnTo>
                      <a:pt x="5201" y="5299"/>
                    </a:lnTo>
                    <a:lnTo>
                      <a:pt x="5188" y="5306"/>
                    </a:lnTo>
                    <a:lnTo>
                      <a:pt x="5175" y="5313"/>
                    </a:lnTo>
                    <a:lnTo>
                      <a:pt x="5160" y="5318"/>
                    </a:lnTo>
                    <a:lnTo>
                      <a:pt x="5145" y="5323"/>
                    </a:lnTo>
                    <a:lnTo>
                      <a:pt x="5130" y="5325"/>
                    </a:lnTo>
                    <a:lnTo>
                      <a:pt x="5113" y="5325"/>
                    </a:lnTo>
                    <a:lnTo>
                      <a:pt x="156" y="5325"/>
                    </a:lnTo>
                    <a:lnTo>
                      <a:pt x="141" y="5325"/>
                    </a:lnTo>
                    <a:lnTo>
                      <a:pt x="125" y="5323"/>
                    </a:lnTo>
                    <a:lnTo>
                      <a:pt x="110" y="5318"/>
                    </a:lnTo>
                    <a:lnTo>
                      <a:pt x="96" y="5313"/>
                    </a:lnTo>
                    <a:lnTo>
                      <a:pt x="81" y="5306"/>
                    </a:lnTo>
                    <a:lnTo>
                      <a:pt x="68" y="5299"/>
                    </a:lnTo>
                    <a:lnTo>
                      <a:pt x="56" y="5289"/>
                    </a:lnTo>
                    <a:lnTo>
                      <a:pt x="46" y="5279"/>
                    </a:lnTo>
                    <a:lnTo>
                      <a:pt x="35" y="5268"/>
                    </a:lnTo>
                    <a:lnTo>
                      <a:pt x="26" y="5256"/>
                    </a:lnTo>
                    <a:lnTo>
                      <a:pt x="19" y="5243"/>
                    </a:lnTo>
                    <a:lnTo>
                      <a:pt x="11" y="5229"/>
                    </a:lnTo>
                    <a:lnTo>
                      <a:pt x="7" y="5215"/>
                    </a:lnTo>
                    <a:lnTo>
                      <a:pt x="2" y="5199"/>
                    </a:lnTo>
                    <a:lnTo>
                      <a:pt x="0" y="5184"/>
                    </a:lnTo>
                    <a:lnTo>
                      <a:pt x="0" y="5169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2" y="125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9" y="82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6" y="46"/>
                    </a:lnTo>
                    <a:lnTo>
                      <a:pt x="56" y="35"/>
                    </a:lnTo>
                    <a:lnTo>
                      <a:pt x="68" y="26"/>
                    </a:lnTo>
                    <a:lnTo>
                      <a:pt x="81" y="19"/>
                    </a:lnTo>
                    <a:lnTo>
                      <a:pt x="96" y="12"/>
                    </a:lnTo>
                    <a:lnTo>
                      <a:pt x="110" y="7"/>
                    </a:lnTo>
                    <a:lnTo>
                      <a:pt x="125" y="2"/>
                    </a:lnTo>
                    <a:lnTo>
                      <a:pt x="141" y="0"/>
                    </a:lnTo>
                    <a:lnTo>
                      <a:pt x="156" y="0"/>
                    </a:lnTo>
                    <a:lnTo>
                      <a:pt x="804" y="0"/>
                    </a:lnTo>
                    <a:lnTo>
                      <a:pt x="804" y="1904"/>
                    </a:lnTo>
                    <a:lnTo>
                      <a:pt x="3660" y="1904"/>
                    </a:lnTo>
                    <a:lnTo>
                      <a:pt x="3660" y="0"/>
                    </a:lnTo>
                    <a:lnTo>
                      <a:pt x="4194" y="0"/>
                    </a:lnTo>
                    <a:lnTo>
                      <a:pt x="5271" y="1076"/>
                    </a:lnTo>
                    <a:close/>
                    <a:moveTo>
                      <a:pt x="4465" y="2469"/>
                    </a:moveTo>
                    <a:lnTo>
                      <a:pt x="804" y="2469"/>
                    </a:lnTo>
                    <a:lnTo>
                      <a:pt x="804" y="4961"/>
                    </a:lnTo>
                    <a:lnTo>
                      <a:pt x="4465" y="4961"/>
                    </a:lnTo>
                    <a:lnTo>
                      <a:pt x="4465" y="2469"/>
                    </a:lnTo>
                    <a:close/>
                  </a:path>
                </a:pathLst>
              </a:custGeom>
              <a:solidFill>
                <a:srgbClr val="00565E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805040" y="2220173"/>
            <a:ext cx="2604691" cy="3254076"/>
            <a:chOff x="4803947" y="2220685"/>
            <a:chExt cx="2605294" cy="3254829"/>
          </a:xfrm>
        </p:grpSpPr>
        <p:sp>
          <p:nvSpPr>
            <p:cNvPr id="30" name="矩形 29"/>
            <p:cNvSpPr/>
            <p:nvPr/>
          </p:nvSpPr>
          <p:spPr>
            <a:xfrm>
              <a:off x="4803947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346761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32" name="文本框 30"/>
            <p:cNvSpPr txBox="1"/>
            <p:nvPr/>
          </p:nvSpPr>
          <p:spPr>
            <a:xfrm>
              <a:off x="5292335" y="2468883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能力目标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4904300" y="3363314"/>
              <a:ext cx="2442775" cy="185399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en-US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.能运用简笔画的语言画出各类简笔画。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运用简笔画的各种造型方法画出常见的简笔画。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49657" y="2426951"/>
            <a:ext cx="1098074" cy="1098074"/>
            <a:chOff x="4248433" y="2427513"/>
            <a:chExt cx="1098328" cy="1098328"/>
          </a:xfrm>
        </p:grpSpPr>
        <p:sp>
          <p:nvSpPr>
            <p:cNvPr id="35" name="椭圆 34"/>
            <p:cNvSpPr/>
            <p:nvPr/>
          </p:nvSpPr>
          <p:spPr>
            <a:xfrm>
              <a:off x="4248433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289588" y="2904300"/>
              <a:ext cx="1028720" cy="1447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文本框 33"/>
            <p:cNvSpPr txBox="1"/>
            <p:nvPr/>
          </p:nvSpPr>
          <p:spPr>
            <a:xfrm>
              <a:off x="4250219" y="2684289"/>
              <a:ext cx="551942" cy="58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3200" b="1" kern="0" dirty="0">
                  <a:solidFill>
                    <a:srgbClr val="78BEB9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200" b="1" kern="0" dirty="0">
                <a:solidFill>
                  <a:srgbClr val="78BEB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4732981" y="2889060"/>
              <a:ext cx="171527" cy="173259"/>
            </a:xfrm>
            <a:custGeom>
              <a:avLst/>
              <a:gdLst>
                <a:gd name="T0" fmla="*/ 2147483646 w 5271"/>
                <a:gd name="T1" fmla="*/ 2147483646 h 5325"/>
                <a:gd name="T2" fmla="*/ 2147483646 w 5271"/>
                <a:gd name="T3" fmla="*/ 2147483646 h 5325"/>
                <a:gd name="T4" fmla="*/ 2147483646 w 5271"/>
                <a:gd name="T5" fmla="*/ 2147483646 h 5325"/>
                <a:gd name="T6" fmla="*/ 2147483646 w 5271"/>
                <a:gd name="T7" fmla="*/ 2147483646 h 5325"/>
                <a:gd name="T8" fmla="*/ 2147483646 w 5271"/>
                <a:gd name="T9" fmla="*/ 2147483646 h 5325"/>
                <a:gd name="T10" fmla="*/ 2147483646 w 5271"/>
                <a:gd name="T11" fmla="*/ 2147483646 h 5325"/>
                <a:gd name="T12" fmla="*/ 2147483646 w 5271"/>
                <a:gd name="T13" fmla="*/ 2147483646 h 5325"/>
                <a:gd name="T14" fmla="*/ 2147483646 w 5271"/>
                <a:gd name="T15" fmla="*/ 2147483646 h 5325"/>
                <a:gd name="T16" fmla="*/ 2147483646 w 5271"/>
                <a:gd name="T17" fmla="*/ 2147483646 h 5325"/>
                <a:gd name="T18" fmla="*/ 2147483646 w 5271"/>
                <a:gd name="T19" fmla="*/ 2147483646 h 5325"/>
                <a:gd name="T20" fmla="*/ 2147483646 w 5271"/>
                <a:gd name="T21" fmla="*/ 2147483646 h 5325"/>
                <a:gd name="T22" fmla="*/ 2147483646 w 5271"/>
                <a:gd name="T23" fmla="*/ 2147483646 h 5325"/>
                <a:gd name="T24" fmla="*/ 2147483646 w 5271"/>
                <a:gd name="T25" fmla="*/ 2147483646 h 5325"/>
                <a:gd name="T26" fmla="*/ 2147483646 w 5271"/>
                <a:gd name="T27" fmla="*/ 2147483646 h 5325"/>
                <a:gd name="T28" fmla="*/ 2147483646 w 5271"/>
                <a:gd name="T29" fmla="*/ 2147483646 h 5325"/>
                <a:gd name="T30" fmla="*/ 2147483646 w 5271"/>
                <a:gd name="T31" fmla="*/ 2147483646 h 5325"/>
                <a:gd name="T32" fmla="*/ 2147483646 w 5271"/>
                <a:gd name="T33" fmla="*/ 2147483646 h 5325"/>
                <a:gd name="T34" fmla="*/ 2147483646 w 5271"/>
                <a:gd name="T35" fmla="*/ 2147483646 h 5325"/>
                <a:gd name="T36" fmla="*/ 2147483646 w 5271"/>
                <a:gd name="T37" fmla="*/ 2147483646 h 5325"/>
                <a:gd name="T38" fmla="*/ 2147483646 w 5271"/>
                <a:gd name="T39" fmla="*/ 2147483646 h 5325"/>
                <a:gd name="T40" fmla="*/ 2147483646 w 5271"/>
                <a:gd name="T41" fmla="*/ 2147483646 h 5325"/>
                <a:gd name="T42" fmla="*/ 2147483646 w 5271"/>
                <a:gd name="T43" fmla="*/ 2147483646 h 5325"/>
                <a:gd name="T44" fmla="*/ 2106295940 w 5271"/>
                <a:gd name="T45" fmla="*/ 2147483646 h 5325"/>
                <a:gd name="T46" fmla="*/ 1190576513 w 5271"/>
                <a:gd name="T47" fmla="*/ 2147483646 h 5325"/>
                <a:gd name="T48" fmla="*/ 503626650 w 5271"/>
                <a:gd name="T49" fmla="*/ 2147483646 h 5325"/>
                <a:gd name="T50" fmla="*/ 91533515 w 5271"/>
                <a:gd name="T51" fmla="*/ 2147483646 h 5325"/>
                <a:gd name="T52" fmla="*/ 0 w 5271"/>
                <a:gd name="T53" fmla="*/ 2147483646 h 5325"/>
                <a:gd name="T54" fmla="*/ 0 w 5271"/>
                <a:gd name="T55" fmla="*/ 2147483646 h 5325"/>
                <a:gd name="T56" fmla="*/ 91533515 w 5271"/>
                <a:gd name="T57" fmla="*/ 2147483646 h 5325"/>
                <a:gd name="T58" fmla="*/ 503626650 w 5271"/>
                <a:gd name="T59" fmla="*/ 2147483646 h 5325"/>
                <a:gd name="T60" fmla="*/ 1190576513 w 5271"/>
                <a:gd name="T61" fmla="*/ 2147483646 h 5325"/>
                <a:gd name="T62" fmla="*/ 2106295940 w 5271"/>
                <a:gd name="T63" fmla="*/ 2106080710 h 5325"/>
                <a:gd name="T64" fmla="*/ 2147483646 w 5271"/>
                <a:gd name="T65" fmla="*/ 1190365634 h 5325"/>
                <a:gd name="T66" fmla="*/ 2147483646 w 5271"/>
                <a:gd name="T67" fmla="*/ 549429189 h 5325"/>
                <a:gd name="T68" fmla="*/ 2147483646 w 5271"/>
                <a:gd name="T69" fmla="*/ 91507614 h 5325"/>
                <a:gd name="T70" fmla="*/ 2147483646 w 5271"/>
                <a:gd name="T71" fmla="*/ 0 h 5325"/>
                <a:gd name="T72" fmla="*/ 2147483646 w 5271"/>
                <a:gd name="T73" fmla="*/ 2147483646 h 5325"/>
                <a:gd name="T74" fmla="*/ 2147483646 w 5271"/>
                <a:gd name="T75" fmla="*/ 0 h 5325"/>
                <a:gd name="T76" fmla="*/ 2147483646 w 5271"/>
                <a:gd name="T77" fmla="*/ 2147483646 h 5325"/>
                <a:gd name="T78" fmla="*/ 2147483646 w 5271"/>
                <a:gd name="T79" fmla="*/ 2147483646 h 5325"/>
                <a:gd name="T80" fmla="*/ 2147483646 w 5271"/>
                <a:gd name="T81" fmla="*/ 2147483646 h 5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71" h="5325">
                  <a:moveTo>
                    <a:pt x="3206" y="1612"/>
                  </a:moveTo>
                  <a:lnTo>
                    <a:pt x="2116" y="1612"/>
                  </a:lnTo>
                  <a:lnTo>
                    <a:pt x="2116" y="209"/>
                  </a:lnTo>
                  <a:lnTo>
                    <a:pt x="3206" y="209"/>
                  </a:lnTo>
                  <a:lnTo>
                    <a:pt x="3206" y="1612"/>
                  </a:lnTo>
                  <a:close/>
                  <a:moveTo>
                    <a:pt x="3985" y="3462"/>
                  </a:moveTo>
                  <a:lnTo>
                    <a:pt x="3985" y="3147"/>
                  </a:lnTo>
                  <a:lnTo>
                    <a:pt x="1180" y="3147"/>
                  </a:lnTo>
                  <a:lnTo>
                    <a:pt x="1180" y="3462"/>
                  </a:lnTo>
                  <a:lnTo>
                    <a:pt x="3985" y="3462"/>
                  </a:lnTo>
                  <a:close/>
                  <a:moveTo>
                    <a:pt x="3985" y="4343"/>
                  </a:moveTo>
                  <a:lnTo>
                    <a:pt x="3985" y="4030"/>
                  </a:lnTo>
                  <a:lnTo>
                    <a:pt x="1180" y="4030"/>
                  </a:lnTo>
                  <a:lnTo>
                    <a:pt x="1180" y="4343"/>
                  </a:lnTo>
                  <a:lnTo>
                    <a:pt x="3985" y="4343"/>
                  </a:lnTo>
                  <a:close/>
                  <a:moveTo>
                    <a:pt x="5271" y="1076"/>
                  </a:moveTo>
                  <a:lnTo>
                    <a:pt x="5271" y="5169"/>
                  </a:lnTo>
                  <a:lnTo>
                    <a:pt x="5269" y="5184"/>
                  </a:lnTo>
                  <a:lnTo>
                    <a:pt x="5267" y="5199"/>
                  </a:lnTo>
                  <a:lnTo>
                    <a:pt x="5263" y="5215"/>
                  </a:lnTo>
                  <a:lnTo>
                    <a:pt x="5258" y="5229"/>
                  </a:lnTo>
                  <a:lnTo>
                    <a:pt x="5252" y="5243"/>
                  </a:lnTo>
                  <a:lnTo>
                    <a:pt x="5243" y="5256"/>
                  </a:lnTo>
                  <a:lnTo>
                    <a:pt x="5234" y="5268"/>
                  </a:lnTo>
                  <a:lnTo>
                    <a:pt x="5224" y="5279"/>
                  </a:lnTo>
                  <a:lnTo>
                    <a:pt x="5213" y="5289"/>
                  </a:lnTo>
                  <a:lnTo>
                    <a:pt x="5201" y="5299"/>
                  </a:lnTo>
                  <a:lnTo>
                    <a:pt x="5188" y="5306"/>
                  </a:lnTo>
                  <a:lnTo>
                    <a:pt x="5175" y="5313"/>
                  </a:lnTo>
                  <a:lnTo>
                    <a:pt x="5160" y="5318"/>
                  </a:lnTo>
                  <a:lnTo>
                    <a:pt x="5145" y="5323"/>
                  </a:lnTo>
                  <a:lnTo>
                    <a:pt x="5130" y="5325"/>
                  </a:lnTo>
                  <a:lnTo>
                    <a:pt x="5113" y="5325"/>
                  </a:lnTo>
                  <a:lnTo>
                    <a:pt x="156" y="5325"/>
                  </a:lnTo>
                  <a:lnTo>
                    <a:pt x="141" y="5325"/>
                  </a:lnTo>
                  <a:lnTo>
                    <a:pt x="125" y="5323"/>
                  </a:lnTo>
                  <a:lnTo>
                    <a:pt x="110" y="5318"/>
                  </a:lnTo>
                  <a:lnTo>
                    <a:pt x="96" y="5313"/>
                  </a:lnTo>
                  <a:lnTo>
                    <a:pt x="81" y="5306"/>
                  </a:lnTo>
                  <a:lnTo>
                    <a:pt x="68" y="5299"/>
                  </a:lnTo>
                  <a:lnTo>
                    <a:pt x="56" y="5289"/>
                  </a:lnTo>
                  <a:lnTo>
                    <a:pt x="46" y="5279"/>
                  </a:lnTo>
                  <a:lnTo>
                    <a:pt x="35" y="5268"/>
                  </a:lnTo>
                  <a:lnTo>
                    <a:pt x="26" y="5256"/>
                  </a:lnTo>
                  <a:lnTo>
                    <a:pt x="19" y="5243"/>
                  </a:lnTo>
                  <a:lnTo>
                    <a:pt x="11" y="5229"/>
                  </a:lnTo>
                  <a:lnTo>
                    <a:pt x="7" y="5215"/>
                  </a:lnTo>
                  <a:lnTo>
                    <a:pt x="2" y="5199"/>
                  </a:lnTo>
                  <a:lnTo>
                    <a:pt x="0" y="5184"/>
                  </a:lnTo>
                  <a:lnTo>
                    <a:pt x="0" y="5169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" y="125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6" y="35"/>
                  </a:lnTo>
                  <a:lnTo>
                    <a:pt x="68" y="26"/>
                  </a:lnTo>
                  <a:lnTo>
                    <a:pt x="81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804" y="0"/>
                  </a:lnTo>
                  <a:lnTo>
                    <a:pt x="804" y="1904"/>
                  </a:lnTo>
                  <a:lnTo>
                    <a:pt x="3660" y="1904"/>
                  </a:lnTo>
                  <a:lnTo>
                    <a:pt x="3660" y="0"/>
                  </a:lnTo>
                  <a:lnTo>
                    <a:pt x="4194" y="0"/>
                  </a:lnTo>
                  <a:lnTo>
                    <a:pt x="5271" y="1076"/>
                  </a:lnTo>
                  <a:close/>
                  <a:moveTo>
                    <a:pt x="4465" y="2469"/>
                  </a:moveTo>
                  <a:lnTo>
                    <a:pt x="804" y="2469"/>
                  </a:lnTo>
                  <a:lnTo>
                    <a:pt x="804" y="4961"/>
                  </a:lnTo>
                  <a:lnTo>
                    <a:pt x="4465" y="4961"/>
                  </a:lnTo>
                  <a:lnTo>
                    <a:pt x="4465" y="2469"/>
                  </a:lnTo>
                  <a:close/>
                </a:path>
              </a:pathLst>
            </a:custGeom>
            <a:solidFill>
              <a:srgbClr val="00565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06801" y="2220173"/>
            <a:ext cx="2604691" cy="3450711"/>
            <a:chOff x="8106470" y="2220685"/>
            <a:chExt cx="2605294" cy="3451510"/>
          </a:xfrm>
        </p:grpSpPr>
        <p:sp>
          <p:nvSpPr>
            <p:cNvPr id="40" name="矩形 39"/>
            <p:cNvSpPr/>
            <p:nvPr/>
          </p:nvSpPr>
          <p:spPr>
            <a:xfrm>
              <a:off x="8106470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8649284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42" name="文本框 38"/>
            <p:cNvSpPr txBox="1"/>
            <p:nvPr/>
          </p:nvSpPr>
          <p:spPr>
            <a:xfrm>
              <a:off x="8606294" y="2463801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素质目标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207025" y="3363337"/>
              <a:ext cx="2425732" cy="2308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端正学习态度，培养绘画情趣，提高审美能力。</a:t>
              </a:r>
            </a:p>
            <a:p>
              <a:pPr lvl="0">
                <a:lnSpc>
                  <a:spcPct val="150000"/>
                </a:lnSpc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加深简笔画语言和造型知识的学习，在绘画时能做到厚积薄发。</a:t>
              </a: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49384" y="2426951"/>
            <a:ext cx="1100100" cy="1098074"/>
            <a:chOff x="7548929" y="2427513"/>
            <a:chExt cx="1100355" cy="1098328"/>
          </a:xfrm>
        </p:grpSpPr>
        <p:sp>
          <p:nvSpPr>
            <p:cNvPr id="45" name="椭圆 44"/>
            <p:cNvSpPr/>
            <p:nvPr/>
          </p:nvSpPr>
          <p:spPr>
            <a:xfrm>
              <a:off x="7550956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592111" y="2904300"/>
              <a:ext cx="1028720" cy="1447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文本框 41"/>
            <p:cNvSpPr txBox="1"/>
            <p:nvPr/>
          </p:nvSpPr>
          <p:spPr>
            <a:xfrm>
              <a:off x="7548929" y="2684289"/>
              <a:ext cx="559565" cy="58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3200" b="1" kern="0" dirty="0">
                  <a:solidFill>
                    <a:srgbClr val="78BEB9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200" b="1" kern="0" dirty="0">
                <a:solidFill>
                  <a:srgbClr val="78BEB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8" name="KSO_Shape"/>
            <p:cNvSpPr/>
            <p:nvPr/>
          </p:nvSpPr>
          <p:spPr bwMode="auto">
            <a:xfrm>
              <a:off x="8035504" y="2889060"/>
              <a:ext cx="171527" cy="173259"/>
            </a:xfrm>
            <a:custGeom>
              <a:avLst/>
              <a:gdLst>
                <a:gd name="T0" fmla="*/ 2147483646 w 5271"/>
                <a:gd name="T1" fmla="*/ 2147483646 h 5325"/>
                <a:gd name="T2" fmla="*/ 2147483646 w 5271"/>
                <a:gd name="T3" fmla="*/ 2147483646 h 5325"/>
                <a:gd name="T4" fmla="*/ 2147483646 w 5271"/>
                <a:gd name="T5" fmla="*/ 2147483646 h 5325"/>
                <a:gd name="T6" fmla="*/ 2147483646 w 5271"/>
                <a:gd name="T7" fmla="*/ 2147483646 h 5325"/>
                <a:gd name="T8" fmla="*/ 2147483646 w 5271"/>
                <a:gd name="T9" fmla="*/ 2147483646 h 5325"/>
                <a:gd name="T10" fmla="*/ 2147483646 w 5271"/>
                <a:gd name="T11" fmla="*/ 2147483646 h 5325"/>
                <a:gd name="T12" fmla="*/ 2147483646 w 5271"/>
                <a:gd name="T13" fmla="*/ 2147483646 h 5325"/>
                <a:gd name="T14" fmla="*/ 2147483646 w 5271"/>
                <a:gd name="T15" fmla="*/ 2147483646 h 5325"/>
                <a:gd name="T16" fmla="*/ 2147483646 w 5271"/>
                <a:gd name="T17" fmla="*/ 2147483646 h 5325"/>
                <a:gd name="T18" fmla="*/ 2147483646 w 5271"/>
                <a:gd name="T19" fmla="*/ 2147483646 h 5325"/>
                <a:gd name="T20" fmla="*/ 2147483646 w 5271"/>
                <a:gd name="T21" fmla="*/ 2147483646 h 5325"/>
                <a:gd name="T22" fmla="*/ 2147483646 w 5271"/>
                <a:gd name="T23" fmla="*/ 2147483646 h 5325"/>
                <a:gd name="T24" fmla="*/ 2147483646 w 5271"/>
                <a:gd name="T25" fmla="*/ 2147483646 h 5325"/>
                <a:gd name="T26" fmla="*/ 2147483646 w 5271"/>
                <a:gd name="T27" fmla="*/ 2147483646 h 5325"/>
                <a:gd name="T28" fmla="*/ 2147483646 w 5271"/>
                <a:gd name="T29" fmla="*/ 2147483646 h 5325"/>
                <a:gd name="T30" fmla="*/ 2147483646 w 5271"/>
                <a:gd name="T31" fmla="*/ 2147483646 h 5325"/>
                <a:gd name="T32" fmla="*/ 2147483646 w 5271"/>
                <a:gd name="T33" fmla="*/ 2147483646 h 5325"/>
                <a:gd name="T34" fmla="*/ 2147483646 w 5271"/>
                <a:gd name="T35" fmla="*/ 2147483646 h 5325"/>
                <a:gd name="T36" fmla="*/ 2147483646 w 5271"/>
                <a:gd name="T37" fmla="*/ 2147483646 h 5325"/>
                <a:gd name="T38" fmla="*/ 2147483646 w 5271"/>
                <a:gd name="T39" fmla="*/ 2147483646 h 5325"/>
                <a:gd name="T40" fmla="*/ 2147483646 w 5271"/>
                <a:gd name="T41" fmla="*/ 2147483646 h 5325"/>
                <a:gd name="T42" fmla="*/ 2147483646 w 5271"/>
                <a:gd name="T43" fmla="*/ 2147483646 h 5325"/>
                <a:gd name="T44" fmla="*/ 2106295940 w 5271"/>
                <a:gd name="T45" fmla="*/ 2147483646 h 5325"/>
                <a:gd name="T46" fmla="*/ 1190576513 w 5271"/>
                <a:gd name="T47" fmla="*/ 2147483646 h 5325"/>
                <a:gd name="T48" fmla="*/ 503626650 w 5271"/>
                <a:gd name="T49" fmla="*/ 2147483646 h 5325"/>
                <a:gd name="T50" fmla="*/ 91533515 w 5271"/>
                <a:gd name="T51" fmla="*/ 2147483646 h 5325"/>
                <a:gd name="T52" fmla="*/ 0 w 5271"/>
                <a:gd name="T53" fmla="*/ 2147483646 h 5325"/>
                <a:gd name="T54" fmla="*/ 0 w 5271"/>
                <a:gd name="T55" fmla="*/ 2147483646 h 5325"/>
                <a:gd name="T56" fmla="*/ 91533515 w 5271"/>
                <a:gd name="T57" fmla="*/ 2147483646 h 5325"/>
                <a:gd name="T58" fmla="*/ 503626650 w 5271"/>
                <a:gd name="T59" fmla="*/ 2147483646 h 5325"/>
                <a:gd name="T60" fmla="*/ 1190576513 w 5271"/>
                <a:gd name="T61" fmla="*/ 2147483646 h 5325"/>
                <a:gd name="T62" fmla="*/ 2106295940 w 5271"/>
                <a:gd name="T63" fmla="*/ 2106080710 h 5325"/>
                <a:gd name="T64" fmla="*/ 2147483646 w 5271"/>
                <a:gd name="T65" fmla="*/ 1190365634 h 5325"/>
                <a:gd name="T66" fmla="*/ 2147483646 w 5271"/>
                <a:gd name="T67" fmla="*/ 549429189 h 5325"/>
                <a:gd name="T68" fmla="*/ 2147483646 w 5271"/>
                <a:gd name="T69" fmla="*/ 91507614 h 5325"/>
                <a:gd name="T70" fmla="*/ 2147483646 w 5271"/>
                <a:gd name="T71" fmla="*/ 0 h 5325"/>
                <a:gd name="T72" fmla="*/ 2147483646 w 5271"/>
                <a:gd name="T73" fmla="*/ 2147483646 h 5325"/>
                <a:gd name="T74" fmla="*/ 2147483646 w 5271"/>
                <a:gd name="T75" fmla="*/ 0 h 5325"/>
                <a:gd name="T76" fmla="*/ 2147483646 w 5271"/>
                <a:gd name="T77" fmla="*/ 2147483646 h 5325"/>
                <a:gd name="T78" fmla="*/ 2147483646 w 5271"/>
                <a:gd name="T79" fmla="*/ 2147483646 h 5325"/>
                <a:gd name="T80" fmla="*/ 2147483646 w 5271"/>
                <a:gd name="T81" fmla="*/ 2147483646 h 5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71" h="5325">
                  <a:moveTo>
                    <a:pt x="3206" y="1612"/>
                  </a:moveTo>
                  <a:lnTo>
                    <a:pt x="2116" y="1612"/>
                  </a:lnTo>
                  <a:lnTo>
                    <a:pt x="2116" y="209"/>
                  </a:lnTo>
                  <a:lnTo>
                    <a:pt x="3206" y="209"/>
                  </a:lnTo>
                  <a:lnTo>
                    <a:pt x="3206" y="1612"/>
                  </a:lnTo>
                  <a:close/>
                  <a:moveTo>
                    <a:pt x="3985" y="3462"/>
                  </a:moveTo>
                  <a:lnTo>
                    <a:pt x="3985" y="3147"/>
                  </a:lnTo>
                  <a:lnTo>
                    <a:pt x="1180" y="3147"/>
                  </a:lnTo>
                  <a:lnTo>
                    <a:pt x="1180" y="3462"/>
                  </a:lnTo>
                  <a:lnTo>
                    <a:pt x="3985" y="3462"/>
                  </a:lnTo>
                  <a:close/>
                  <a:moveTo>
                    <a:pt x="3985" y="4343"/>
                  </a:moveTo>
                  <a:lnTo>
                    <a:pt x="3985" y="4030"/>
                  </a:lnTo>
                  <a:lnTo>
                    <a:pt x="1180" y="4030"/>
                  </a:lnTo>
                  <a:lnTo>
                    <a:pt x="1180" y="4343"/>
                  </a:lnTo>
                  <a:lnTo>
                    <a:pt x="3985" y="4343"/>
                  </a:lnTo>
                  <a:close/>
                  <a:moveTo>
                    <a:pt x="5271" y="1076"/>
                  </a:moveTo>
                  <a:lnTo>
                    <a:pt x="5271" y="5169"/>
                  </a:lnTo>
                  <a:lnTo>
                    <a:pt x="5269" y="5184"/>
                  </a:lnTo>
                  <a:lnTo>
                    <a:pt x="5267" y="5199"/>
                  </a:lnTo>
                  <a:lnTo>
                    <a:pt x="5263" y="5215"/>
                  </a:lnTo>
                  <a:lnTo>
                    <a:pt x="5258" y="5229"/>
                  </a:lnTo>
                  <a:lnTo>
                    <a:pt x="5252" y="5243"/>
                  </a:lnTo>
                  <a:lnTo>
                    <a:pt x="5243" y="5256"/>
                  </a:lnTo>
                  <a:lnTo>
                    <a:pt x="5234" y="5268"/>
                  </a:lnTo>
                  <a:lnTo>
                    <a:pt x="5224" y="5279"/>
                  </a:lnTo>
                  <a:lnTo>
                    <a:pt x="5213" y="5289"/>
                  </a:lnTo>
                  <a:lnTo>
                    <a:pt x="5201" y="5299"/>
                  </a:lnTo>
                  <a:lnTo>
                    <a:pt x="5188" y="5306"/>
                  </a:lnTo>
                  <a:lnTo>
                    <a:pt x="5175" y="5313"/>
                  </a:lnTo>
                  <a:lnTo>
                    <a:pt x="5160" y="5318"/>
                  </a:lnTo>
                  <a:lnTo>
                    <a:pt x="5145" y="5323"/>
                  </a:lnTo>
                  <a:lnTo>
                    <a:pt x="5130" y="5325"/>
                  </a:lnTo>
                  <a:lnTo>
                    <a:pt x="5113" y="5325"/>
                  </a:lnTo>
                  <a:lnTo>
                    <a:pt x="156" y="5325"/>
                  </a:lnTo>
                  <a:lnTo>
                    <a:pt x="141" y="5325"/>
                  </a:lnTo>
                  <a:lnTo>
                    <a:pt x="125" y="5323"/>
                  </a:lnTo>
                  <a:lnTo>
                    <a:pt x="110" y="5318"/>
                  </a:lnTo>
                  <a:lnTo>
                    <a:pt x="96" y="5313"/>
                  </a:lnTo>
                  <a:lnTo>
                    <a:pt x="81" y="5306"/>
                  </a:lnTo>
                  <a:lnTo>
                    <a:pt x="68" y="5299"/>
                  </a:lnTo>
                  <a:lnTo>
                    <a:pt x="56" y="5289"/>
                  </a:lnTo>
                  <a:lnTo>
                    <a:pt x="46" y="5279"/>
                  </a:lnTo>
                  <a:lnTo>
                    <a:pt x="35" y="5268"/>
                  </a:lnTo>
                  <a:lnTo>
                    <a:pt x="26" y="5256"/>
                  </a:lnTo>
                  <a:lnTo>
                    <a:pt x="19" y="5243"/>
                  </a:lnTo>
                  <a:lnTo>
                    <a:pt x="11" y="5229"/>
                  </a:lnTo>
                  <a:lnTo>
                    <a:pt x="7" y="5215"/>
                  </a:lnTo>
                  <a:lnTo>
                    <a:pt x="2" y="5199"/>
                  </a:lnTo>
                  <a:lnTo>
                    <a:pt x="0" y="5184"/>
                  </a:lnTo>
                  <a:lnTo>
                    <a:pt x="0" y="5169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" y="125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6" y="35"/>
                  </a:lnTo>
                  <a:lnTo>
                    <a:pt x="68" y="26"/>
                  </a:lnTo>
                  <a:lnTo>
                    <a:pt x="81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804" y="0"/>
                  </a:lnTo>
                  <a:lnTo>
                    <a:pt x="804" y="1904"/>
                  </a:lnTo>
                  <a:lnTo>
                    <a:pt x="3660" y="1904"/>
                  </a:lnTo>
                  <a:lnTo>
                    <a:pt x="3660" y="0"/>
                  </a:lnTo>
                  <a:lnTo>
                    <a:pt x="4194" y="0"/>
                  </a:lnTo>
                  <a:lnTo>
                    <a:pt x="5271" y="1076"/>
                  </a:lnTo>
                  <a:close/>
                  <a:moveTo>
                    <a:pt x="4465" y="2469"/>
                  </a:moveTo>
                  <a:lnTo>
                    <a:pt x="804" y="2469"/>
                  </a:lnTo>
                  <a:lnTo>
                    <a:pt x="804" y="4961"/>
                  </a:lnTo>
                  <a:lnTo>
                    <a:pt x="4465" y="4961"/>
                  </a:lnTo>
                  <a:lnTo>
                    <a:pt x="4465" y="2469"/>
                  </a:lnTo>
                  <a:close/>
                </a:path>
              </a:pathLst>
            </a:custGeom>
            <a:solidFill>
              <a:srgbClr val="00565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文本框 20"/>
          <p:cNvSpPr txBox="1"/>
          <p:nvPr/>
        </p:nvSpPr>
        <p:spPr>
          <a:xfrm>
            <a:off x="2407698" y="2925275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en-US" altLang="zh-CN" sz="2800" b="1" kern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b="1" kern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重点</a:t>
            </a:r>
            <a:endParaRPr lang="zh-CN" altLang="en-US" sz="2800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30"/>
          <p:cNvSpPr txBox="1"/>
          <p:nvPr/>
        </p:nvSpPr>
        <p:spPr>
          <a:xfrm>
            <a:off x="5735720" y="2965199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en-US" altLang="zh-CN" sz="2800" b="1" kern="0" dirty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b="1" kern="0" dirty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难点</a:t>
            </a:r>
            <a:endParaRPr lang="zh-CN" altLang="en-US" sz="2800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5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5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5"/>
          <p:cNvSpPr txBox="1"/>
          <p:nvPr>
            <p:custDataLst>
              <p:tags r:id="rId2"/>
            </p:custDataLst>
          </p:nvPr>
        </p:nvSpPr>
        <p:spPr>
          <a:xfrm>
            <a:off x="4922006" y="1172328"/>
            <a:ext cx="2425346" cy="1036867"/>
          </a:xfrm>
          <a:prstGeom prst="rect">
            <a:avLst/>
          </a:prstGeom>
          <a:noFill/>
        </p:spPr>
        <p:txBody>
          <a:bodyPr spcFirstLastPara="1" wrap="none" lIns="91390" tIns="45693" rIns="91390" bIns="45693" numCol="1">
            <a:prstTxWarp prst="textArchDown">
              <a:avLst>
                <a:gd name="adj" fmla="val 20243540"/>
              </a:avLst>
            </a:prstTxWarp>
            <a:spAutoFit/>
          </a:bodyPr>
          <a:lstStyle/>
          <a:p>
            <a:pPr algn="ctr" defTabSz="913765">
              <a:defRPr/>
            </a:pPr>
            <a:r>
              <a:rPr lang="en-US" altLang="zh-CN" sz="2800" kern="0" spc="400" dirty="0">
                <a:solidFill>
                  <a:schemeClr val="bg1"/>
                </a:solidFill>
                <a:latin typeface="Britannic Bold" panose="020B0903060703020204" pitchFamily="34" charset="0"/>
                <a:ea typeface="微软雅黑" panose="020B0503020204020204" charset="-122"/>
              </a:rPr>
              <a:t>CONTENTS</a:t>
            </a:r>
            <a:endParaRPr lang="zh-CN" altLang="en-US" sz="2800" kern="0" spc="400" dirty="0">
              <a:solidFill>
                <a:schemeClr val="bg1"/>
              </a:solidFill>
              <a:latin typeface="Britannic Bold" panose="020B0903060703020204" pitchFamily="34" charset="0"/>
              <a:ea typeface="微软雅黑" panose="020B0503020204020204" charset="-122"/>
            </a:endParaRPr>
          </a:p>
        </p:txBody>
      </p:sp>
      <p:sp>
        <p:nvSpPr>
          <p:cNvPr id="69" name="椭圆 68"/>
          <p:cNvSpPr/>
          <p:nvPr>
            <p:custDataLst>
              <p:tags r:id="rId3"/>
            </p:custDataLst>
          </p:nvPr>
        </p:nvSpPr>
        <p:spPr>
          <a:xfrm>
            <a:off x="5225414" y="834783"/>
            <a:ext cx="1743540" cy="948940"/>
          </a:xfrm>
          <a:prstGeom prst="ellipse">
            <a:avLst/>
          </a:prstGeom>
          <a:gradFill flip="none" rotWithShape="1">
            <a:gsLst>
              <a:gs pos="0">
                <a:srgbClr val="E4E4E4"/>
              </a:gs>
              <a:gs pos="90000">
                <a:sysClr val="window" lastClr="FFFFFF"/>
              </a:gs>
            </a:gsLst>
            <a:lin ang="54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165100" dist="63500" dir="5400000" algn="t" rotWithShape="0">
              <a:sysClr val="windowText" lastClr="000000">
                <a:lumMod val="65000"/>
                <a:lumOff val="35000"/>
                <a:alpha val="31000"/>
              </a:sysClr>
            </a:outerShdw>
          </a:effectLst>
        </p:spPr>
        <p:txBody>
          <a:bodyPr wrap="square" lIns="0" tIns="0" rIns="0" bIns="0" rtlCol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3200" b="1" kern="0" dirty="0">
                <a:solidFill>
                  <a:sysClr val="window" lastClr="FFFFFF">
                    <a:lumMod val="50000"/>
                  </a:sysClr>
                </a:solidFill>
                <a:effectLst>
                  <a:outerShdw dist="38100" dir="5400000" sx="102000" sy="102000" algn="tl" rotWithShape="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2846105" y="2742284"/>
            <a:ext cx="787459" cy="700157"/>
            <a:chOff x="2844558" y="2742919"/>
            <a:chExt cx="787642" cy="700319"/>
          </a:xfrm>
        </p:grpSpPr>
        <p:cxnSp>
          <p:nvCxnSpPr>
            <p:cNvPr id="71" name="直接连接符 70"/>
            <p:cNvCxnSpPr>
              <a:stCxn id="74" idx="7"/>
            </p:cNvCxnSpPr>
            <p:nvPr/>
          </p:nvCxnSpPr>
          <p:spPr>
            <a:xfrm>
              <a:off x="3536177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" name="直接连接符 71"/>
            <p:cNvCxnSpPr>
              <a:stCxn id="74" idx="2"/>
            </p:cNvCxnSpPr>
            <p:nvPr/>
          </p:nvCxnSpPr>
          <p:spPr>
            <a:xfrm flipH="1">
              <a:off x="2844558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76" name="组合 75"/>
          <p:cNvGrpSpPr/>
          <p:nvPr/>
        </p:nvGrpSpPr>
        <p:grpSpPr>
          <a:xfrm>
            <a:off x="2788709" y="3407889"/>
            <a:ext cx="895644" cy="2394303"/>
            <a:chOff x="2787149" y="3408675"/>
            <a:chExt cx="895851" cy="2394857"/>
          </a:xfrm>
        </p:grpSpPr>
        <p:sp>
          <p:nvSpPr>
            <p:cNvPr id="77" name="矩形 76"/>
            <p:cNvSpPr/>
            <p:nvPr/>
          </p:nvSpPr>
          <p:spPr>
            <a:xfrm>
              <a:off x="2787149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文本框 30"/>
            <p:cNvSpPr txBox="1"/>
            <p:nvPr/>
          </p:nvSpPr>
          <p:spPr>
            <a:xfrm>
              <a:off x="2929298" y="3721811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任务描述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747823" y="2756738"/>
            <a:ext cx="787459" cy="700157"/>
            <a:chOff x="4746717" y="2757375"/>
            <a:chExt cx="787642" cy="700319"/>
          </a:xfrm>
        </p:grpSpPr>
        <p:cxnSp>
          <p:nvCxnSpPr>
            <p:cNvPr id="80" name="直接连接符 79"/>
            <p:cNvCxnSpPr>
              <a:stCxn id="83" idx="7"/>
            </p:cNvCxnSpPr>
            <p:nvPr/>
          </p:nvCxnSpPr>
          <p:spPr>
            <a:xfrm>
              <a:off x="5438336" y="2790693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" name="直接连接符 80"/>
            <p:cNvCxnSpPr>
              <a:stCxn id="83" idx="2"/>
            </p:cNvCxnSpPr>
            <p:nvPr/>
          </p:nvCxnSpPr>
          <p:spPr>
            <a:xfrm flipH="1">
              <a:off x="4746717" y="2757375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85" name="组合 84"/>
          <p:cNvGrpSpPr/>
          <p:nvPr/>
        </p:nvGrpSpPr>
        <p:grpSpPr>
          <a:xfrm>
            <a:off x="4690428" y="3422341"/>
            <a:ext cx="895644" cy="2394303"/>
            <a:chOff x="4689308" y="3423131"/>
            <a:chExt cx="895851" cy="2394857"/>
          </a:xfrm>
        </p:grpSpPr>
        <p:sp>
          <p:nvSpPr>
            <p:cNvPr id="86" name="矩形 85"/>
            <p:cNvSpPr/>
            <p:nvPr/>
          </p:nvSpPr>
          <p:spPr>
            <a:xfrm>
              <a:off x="4689308" y="3423131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37"/>
            <p:cNvSpPr txBox="1"/>
            <p:nvPr/>
          </p:nvSpPr>
          <p:spPr>
            <a:xfrm>
              <a:off x="4829314" y="3736267"/>
              <a:ext cx="615695" cy="15289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任务准备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649542" y="2742284"/>
            <a:ext cx="787459" cy="700157"/>
            <a:chOff x="6648876" y="2742919"/>
            <a:chExt cx="787642" cy="700319"/>
          </a:xfrm>
        </p:grpSpPr>
        <p:cxnSp>
          <p:nvCxnSpPr>
            <p:cNvPr id="89" name="直接连接符 88"/>
            <p:cNvCxnSpPr>
              <a:stCxn id="92" idx="7"/>
            </p:cNvCxnSpPr>
            <p:nvPr/>
          </p:nvCxnSpPr>
          <p:spPr>
            <a:xfrm>
              <a:off x="7340495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0" name="直接连接符 89"/>
            <p:cNvCxnSpPr>
              <a:stCxn id="92" idx="2"/>
            </p:cNvCxnSpPr>
            <p:nvPr/>
          </p:nvCxnSpPr>
          <p:spPr>
            <a:xfrm flipH="1">
              <a:off x="6648876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94" name="组合 93"/>
          <p:cNvGrpSpPr/>
          <p:nvPr/>
        </p:nvGrpSpPr>
        <p:grpSpPr>
          <a:xfrm>
            <a:off x="6592146" y="3407889"/>
            <a:ext cx="895644" cy="2394303"/>
            <a:chOff x="6591467" y="3408675"/>
            <a:chExt cx="895851" cy="2394857"/>
          </a:xfrm>
        </p:grpSpPr>
        <p:sp>
          <p:nvSpPr>
            <p:cNvPr id="95" name="矩形 94"/>
            <p:cNvSpPr/>
            <p:nvPr/>
          </p:nvSpPr>
          <p:spPr>
            <a:xfrm>
              <a:off x="6591467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文本框 45"/>
            <p:cNvSpPr txBox="1"/>
            <p:nvPr/>
          </p:nvSpPr>
          <p:spPr>
            <a:xfrm>
              <a:off x="6731473" y="3721811"/>
              <a:ext cx="615695" cy="15289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</a:t>
              </a: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实施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551261" y="2742284"/>
            <a:ext cx="787459" cy="700157"/>
            <a:chOff x="8551034" y="2742919"/>
            <a:chExt cx="787642" cy="700319"/>
          </a:xfrm>
        </p:grpSpPr>
        <p:cxnSp>
          <p:nvCxnSpPr>
            <p:cNvPr id="98" name="直接连接符 97"/>
            <p:cNvCxnSpPr>
              <a:stCxn id="101" idx="7"/>
            </p:cNvCxnSpPr>
            <p:nvPr/>
          </p:nvCxnSpPr>
          <p:spPr>
            <a:xfrm>
              <a:off x="9242653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9" name="直接连接符 98"/>
            <p:cNvCxnSpPr>
              <a:stCxn id="101" idx="2"/>
            </p:cNvCxnSpPr>
            <p:nvPr/>
          </p:nvCxnSpPr>
          <p:spPr>
            <a:xfrm flipH="1">
              <a:off x="8551034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3" name="组合 102"/>
          <p:cNvGrpSpPr/>
          <p:nvPr/>
        </p:nvGrpSpPr>
        <p:grpSpPr>
          <a:xfrm>
            <a:off x="8493864" y="3407889"/>
            <a:ext cx="895644" cy="2394303"/>
            <a:chOff x="8493625" y="3408675"/>
            <a:chExt cx="895851" cy="2394857"/>
          </a:xfrm>
        </p:grpSpPr>
        <p:sp>
          <p:nvSpPr>
            <p:cNvPr id="104" name="矩形 103"/>
            <p:cNvSpPr/>
            <p:nvPr/>
          </p:nvSpPr>
          <p:spPr>
            <a:xfrm>
              <a:off x="8493625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文本框 53"/>
            <p:cNvSpPr txBox="1"/>
            <p:nvPr/>
          </p:nvSpPr>
          <p:spPr>
            <a:xfrm>
              <a:off x="8633631" y="3721811"/>
              <a:ext cx="615695" cy="15289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点评总结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06189" y="2518134"/>
            <a:ext cx="649664" cy="689754"/>
            <a:chOff x="2904657" y="2518717"/>
            <a:chExt cx="649814" cy="689914"/>
          </a:xfrm>
        </p:grpSpPr>
        <p:grpSp>
          <p:nvGrpSpPr>
            <p:cNvPr id="73" name="组合 72"/>
            <p:cNvGrpSpPr/>
            <p:nvPr/>
          </p:nvGrpSpPr>
          <p:grpSpPr>
            <a:xfrm>
              <a:off x="2904657" y="2558817"/>
              <a:ext cx="649814" cy="649814"/>
              <a:chOff x="2891956" y="2501594"/>
              <a:chExt cx="684077" cy="684077"/>
            </a:xfrm>
          </p:grpSpPr>
          <p:sp>
            <p:nvSpPr>
              <p:cNvPr id="74" name="椭圆 73"/>
              <p:cNvSpPr/>
              <p:nvPr>
                <p:custDataLst>
                  <p:tags r:id="rId10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文本框 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1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639" y="2518717"/>
              <a:ext cx="620031" cy="659902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807908" y="2567634"/>
            <a:ext cx="649664" cy="659749"/>
            <a:chOff x="4806816" y="2568228"/>
            <a:chExt cx="649814" cy="659902"/>
          </a:xfrm>
        </p:grpSpPr>
        <p:grpSp>
          <p:nvGrpSpPr>
            <p:cNvPr id="82" name="组合 81"/>
            <p:cNvGrpSpPr/>
            <p:nvPr/>
          </p:nvGrpSpPr>
          <p:grpSpPr>
            <a:xfrm>
              <a:off x="4806816" y="2573272"/>
              <a:ext cx="649814" cy="649814"/>
              <a:chOff x="2891956" y="2501594"/>
              <a:chExt cx="684077" cy="684077"/>
            </a:xfrm>
          </p:grpSpPr>
          <p:sp>
            <p:nvSpPr>
              <p:cNvPr id="83" name="椭圆 82"/>
              <p:cNvSpPr/>
              <p:nvPr>
                <p:custDataLst>
                  <p:tags r:id="rId8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文本框 3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2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04" y="2568228"/>
              <a:ext cx="620031" cy="65990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709627" y="2518134"/>
            <a:ext cx="649664" cy="689754"/>
            <a:chOff x="6708975" y="2518717"/>
            <a:chExt cx="649814" cy="689914"/>
          </a:xfrm>
        </p:grpSpPr>
        <p:grpSp>
          <p:nvGrpSpPr>
            <p:cNvPr id="91" name="组合 90"/>
            <p:cNvGrpSpPr/>
            <p:nvPr/>
          </p:nvGrpSpPr>
          <p:grpSpPr>
            <a:xfrm>
              <a:off x="6708975" y="2558817"/>
              <a:ext cx="649814" cy="649814"/>
              <a:chOff x="2891956" y="2501594"/>
              <a:chExt cx="684077" cy="684077"/>
            </a:xfrm>
          </p:grpSpPr>
          <p:sp>
            <p:nvSpPr>
              <p:cNvPr id="92" name="椭圆 91"/>
              <p:cNvSpPr/>
              <p:nvPr>
                <p:custDataLst>
                  <p:tags r:id="rId6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文本框 4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3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866" y="2518717"/>
              <a:ext cx="620031" cy="65990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611344" y="2533410"/>
            <a:ext cx="649664" cy="674479"/>
            <a:chOff x="8611132" y="2533996"/>
            <a:chExt cx="649814" cy="674635"/>
          </a:xfrm>
        </p:grpSpPr>
        <p:grpSp>
          <p:nvGrpSpPr>
            <p:cNvPr id="100" name="组合 99"/>
            <p:cNvGrpSpPr/>
            <p:nvPr/>
          </p:nvGrpSpPr>
          <p:grpSpPr>
            <a:xfrm>
              <a:off x="8611132" y="2558817"/>
              <a:ext cx="649814" cy="649814"/>
              <a:chOff x="2891956" y="2501594"/>
              <a:chExt cx="684077" cy="684077"/>
            </a:xfrm>
          </p:grpSpPr>
          <p:sp>
            <p:nvSpPr>
              <p:cNvPr id="101" name="椭圆 100"/>
              <p:cNvSpPr/>
              <p:nvPr>
                <p:custDataLst>
                  <p:tags r:id="rId4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文本框 5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4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115" y="2533996"/>
              <a:ext cx="620031" cy="659902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57" y="1053285"/>
            <a:ext cx="519027" cy="5524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1311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20" y="-120847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42" y="1033051"/>
            <a:ext cx="519027" cy="5524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任务描述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6428136" y="1987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8171529" y="33824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6524339" y="2876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6518941" y="3384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226456" y="40936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8205184" y="394441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07515" y="2117725"/>
            <a:ext cx="9084310" cy="3181985"/>
            <a:chOff x="1233714" y="2119085"/>
            <a:chExt cx="4717143" cy="3526971"/>
          </a:xfrm>
        </p:grpSpPr>
        <p:sp>
          <p:nvSpPr>
            <p:cNvPr id="19" name="矩形 18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577179" y="309423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8" name="文本框 26"/>
            <p:cNvSpPr txBox="1"/>
            <p:nvPr/>
          </p:nvSpPr>
          <p:spPr>
            <a:xfrm>
              <a:off x="1491763" y="2134569"/>
              <a:ext cx="4109523" cy="107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1. 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图片导入（生活中点线面的关系）</a:t>
              </a:r>
            </a:p>
          </p:txBody>
        </p:sp>
      </p:grpSp>
      <p:pic>
        <p:nvPicPr>
          <p:cNvPr id="124" name="图片 12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85" y="2997200"/>
            <a:ext cx="7647305" cy="2261235"/>
          </a:xfrm>
          <a:prstGeom prst="rect">
            <a:avLst/>
          </a:prstGeom>
          <a:noFill/>
          <a:ln w="9525">
            <a:solidFill>
              <a:srgbClr val="974706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39" grpId="0" bldLvl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任务描述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6428136" y="1987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8171529" y="33824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6524339" y="2876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6518941" y="3384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226456" y="40936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8205184" y="394441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79220" y="2060575"/>
            <a:ext cx="4352925" cy="3181985"/>
            <a:chOff x="1233714" y="2119085"/>
            <a:chExt cx="4717143" cy="3526971"/>
          </a:xfrm>
        </p:grpSpPr>
        <p:sp>
          <p:nvSpPr>
            <p:cNvPr id="13" name="矩形 12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85436" y="309423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文本框 19"/>
            <p:cNvSpPr txBox="1"/>
            <p:nvPr/>
          </p:nvSpPr>
          <p:spPr>
            <a:xfrm>
              <a:off x="1452540" y="2133866"/>
              <a:ext cx="4029011" cy="107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2. 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日常生活图例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577395" y="3919928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71945" y="2114550"/>
            <a:ext cx="4352290" cy="3199765"/>
            <a:chOff x="10507" y="3330"/>
            <a:chExt cx="6854" cy="5039"/>
          </a:xfrm>
        </p:grpSpPr>
        <p:sp>
          <p:nvSpPr>
            <p:cNvPr id="19" name="矩形 18"/>
            <p:cNvSpPr/>
            <p:nvPr/>
          </p:nvSpPr>
          <p:spPr>
            <a:xfrm>
              <a:off x="10507" y="3359"/>
              <a:ext cx="6855" cy="501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文本框 19"/>
            <p:cNvSpPr txBox="1"/>
            <p:nvPr>
              <p:custDataLst>
                <p:tags r:id="rId3"/>
              </p:custDataLst>
            </p:nvPr>
          </p:nvSpPr>
          <p:spPr>
            <a:xfrm>
              <a:off x="11052" y="3330"/>
              <a:ext cx="5855" cy="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      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任务描述</a:t>
              </a:r>
            </a:p>
          </p:txBody>
        </p:sp>
        <p:cxnSp>
          <p:nvCxnSpPr>
            <p:cNvPr id="14" name="直接连接符 13"/>
            <p:cNvCxnSpPr/>
            <p:nvPr>
              <p:custDataLst>
                <p:tags r:id="rId4"/>
              </p:custDataLst>
            </p:nvPr>
          </p:nvCxnSpPr>
          <p:spPr>
            <a:xfrm>
              <a:off x="10906" y="4694"/>
              <a:ext cx="5968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37" name="文本框 36"/>
          <p:cNvSpPr txBox="1"/>
          <p:nvPr/>
        </p:nvSpPr>
        <p:spPr>
          <a:xfrm>
            <a:off x="7164070" y="3009900"/>
            <a:ext cx="34855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给出实物图片让学生用语言去描述看到的图片内容，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如何区分点线面，并描述出点线面之间的相互关系</a:t>
            </a: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6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重点应用简笔画的造型方法画出各种简笔画。</a:t>
            </a:r>
          </a:p>
          <a:p>
            <a:r>
              <a:rPr lang="en-US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鲢鱼（概括法）</a:t>
            </a:r>
            <a:endParaRPr lang="en-US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蘑菇（拟人法）</a:t>
            </a:r>
            <a:endParaRPr lang="en-US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(3)</a:t>
            </a:r>
            <a:r>
              <a: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螃蟹（夸张法）</a:t>
            </a:r>
            <a:endParaRPr lang="en-US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(4)</a:t>
            </a:r>
            <a:r>
              <a: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蝴蝶鱼（拟人法）</a:t>
            </a:r>
            <a:endParaRPr lang="en-US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25" name="图片 12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5415" y="3285490"/>
            <a:ext cx="4303395" cy="154495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/>
      <p:bldP spid="11" grpId="0" bldLvl="0" animBg="1"/>
      <p:bldP spid="39" grpId="0" bldLvl="0" animBg="1"/>
      <p:bldP spid="40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0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303010" y="1988820"/>
            <a:ext cx="4352925" cy="3501390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43675" y="291084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433185" y="2045335"/>
            <a:ext cx="3792220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3765">
              <a:buClrTx/>
              <a:buSzTx/>
              <a:buFontTx/>
              <a:defRPr/>
            </a:pPr>
            <a:r>
              <a:rPr lang="en-US" altLang="zh-CN" sz="8800" baseline="12000" dirty="0">
                <a:solidFill>
                  <a:srgbClr val="1DD1CB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3600" kern="0" dirty="0">
                <a:solidFill>
                  <a:srgbClr val="78BEB9"/>
                </a:solidFill>
                <a:latin typeface="Britannic Bold" panose="020B0903060703020204" pitchFamily="34" charset="0"/>
                <a:sym typeface="+mn-ea"/>
              </a:rPr>
              <a:t>任务相关知识：</a:t>
            </a:r>
            <a:endParaRPr lang="en-US" altLang="zh-CN" sz="3600" baseline="12000" dirty="0">
              <a:solidFill>
                <a:srgbClr val="1DD1CB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19875" y="353949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1775" y="2004060"/>
            <a:ext cx="4352925" cy="3501390"/>
            <a:chOff x="2365" y="3156"/>
            <a:chExt cx="6855" cy="5514"/>
          </a:xfrm>
        </p:grpSpPr>
        <p:grpSp>
          <p:nvGrpSpPr>
            <p:cNvPr id="8" name="组合 7"/>
            <p:cNvGrpSpPr/>
            <p:nvPr/>
          </p:nvGrpSpPr>
          <p:grpSpPr>
            <a:xfrm>
              <a:off x="2365" y="3156"/>
              <a:ext cx="6855" cy="5514"/>
              <a:chOff x="1233714" y="2119085"/>
              <a:chExt cx="4717143" cy="3526971"/>
            </a:xfrm>
          </p:grpSpPr>
          <p:sp>
            <p:nvSpPr>
              <p:cNvPr id="12" name="矩形 11"/>
              <p:cNvSpPr/>
              <p:nvPr>
                <p:custDataLst>
                  <p:tags r:id="rId35"/>
                </p:custDataLst>
              </p:nvPr>
            </p:nvSpPr>
            <p:spPr>
              <a:xfrm>
                <a:off x="1233714" y="2119085"/>
                <a:ext cx="4717143" cy="3526971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189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lin ang="8100000" scaled="1"/>
                  <a:tileRect/>
                </a:gradFill>
                <a:prstDash val="solid"/>
                <a:miter lim="800000"/>
              </a:ln>
              <a:effectLst>
                <a:outerShdw blurRad="1270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1494603" y="3047528"/>
                <a:ext cx="410710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5" name="矩形 14"/>
              <p:cNvSpPr/>
              <p:nvPr>
                <p:custDataLst>
                  <p:tags r:id="rId37"/>
                </p:custDataLst>
              </p:nvPr>
            </p:nvSpPr>
            <p:spPr>
              <a:xfrm>
                <a:off x="1577395" y="3681323"/>
                <a:ext cx="4155749" cy="484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endPara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16" name="文本框 26"/>
            <p:cNvSpPr txBox="1"/>
            <p:nvPr>
              <p:custDataLst>
                <p:tags r:id="rId34"/>
              </p:custDataLst>
            </p:nvPr>
          </p:nvSpPr>
          <p:spPr>
            <a:xfrm>
              <a:off x="2655" y="3218"/>
              <a:ext cx="6254" cy="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1. 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任务方案制定：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938" y="4647"/>
              <a:ext cx="5774" cy="3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将班级学生分组，5人为一组，递推形式生成组长，使每个人都有锻炼、组织、协调和管理能力的机会。</a:t>
              </a: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按照任务书要求和获取的信息，把任务分解，制定任务计划，分派任务，填写任务评价表。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 flipV="1">
            <a:off x="6527800" y="3692525"/>
            <a:ext cx="4048125" cy="148590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75" name="矩形 74"/>
            <p:cNvSpPr/>
            <p:nvPr>
              <p:custDataLst>
                <p:tags r:id="rId26"/>
              </p:custDataLst>
            </p:nvPr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80" name="矩形 79"/>
              <p:cNvSpPr/>
              <p:nvPr>
                <p:custDataLst>
                  <p:tags r:id="rId27"/>
                </p:custDataLst>
              </p:nvPr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" name="矩形 76"/>
              <p:cNvSpPr/>
              <p:nvPr>
                <p:custDataLst>
                  <p:tags r:id="rId28"/>
                </p:custDataLst>
              </p:nvPr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" name="矩形 77"/>
              <p:cNvSpPr/>
              <p:nvPr>
                <p:custDataLst>
                  <p:tags r:id="rId29"/>
                </p:custDataLst>
              </p:nvPr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" name="矩形 78"/>
              <p:cNvSpPr/>
              <p:nvPr>
                <p:custDataLst>
                  <p:tags r:id="rId30"/>
                </p:custDataLst>
              </p:nvPr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" name="矩形 80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" name="矩形 81"/>
              <p:cNvSpPr/>
              <p:nvPr>
                <p:custDataLst>
                  <p:tags r:id="rId32"/>
                </p:custDataLst>
              </p:nvPr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" name="等腰三角形 82"/>
              <p:cNvSpPr/>
              <p:nvPr>
                <p:custDataLst>
                  <p:tags r:id="rId33"/>
                </p:custDataLst>
              </p:nvPr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608445" y="3456295"/>
            <a:ext cx="3702050" cy="692785"/>
            <a:chOff x="10407" y="5360"/>
            <a:chExt cx="5830" cy="1091"/>
          </a:xfrm>
        </p:grpSpPr>
        <p:grpSp>
          <p:nvGrpSpPr>
            <p:cNvPr id="130" name="组合 129"/>
            <p:cNvGrpSpPr/>
            <p:nvPr/>
          </p:nvGrpSpPr>
          <p:grpSpPr>
            <a:xfrm>
              <a:off x="10407" y="5393"/>
              <a:ext cx="1170" cy="1058"/>
              <a:chOff x="11754" y="6220"/>
              <a:chExt cx="1170" cy="1058"/>
            </a:xfrm>
          </p:grpSpPr>
          <p:grpSp>
            <p:nvGrpSpPr>
              <p:cNvPr id="121" name="组合 120"/>
              <p:cNvGrpSpPr/>
              <p:nvPr/>
            </p:nvGrpSpPr>
            <p:grpSpPr>
              <a:xfrm>
                <a:off x="11868" y="6220"/>
                <a:ext cx="1056" cy="1058"/>
                <a:chOff x="7800" y="4494"/>
                <a:chExt cx="1056" cy="1058"/>
              </a:xfrm>
            </p:grpSpPr>
            <p:sp>
              <p:nvSpPr>
                <p:cNvPr id="106" name="任意多边形 83"/>
                <p:cNvSpPr/>
                <p:nvPr>
                  <p:custDataLst>
                    <p:tags r:id="rId24"/>
                  </p:custDataLst>
                </p:nvPr>
              </p:nvSpPr>
              <p:spPr>
                <a:xfrm rot="16377237">
                  <a:off x="7799" y="4495"/>
                  <a:ext cx="1058" cy="105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椭圆 80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944" y="4637"/>
                  <a:ext cx="774" cy="77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9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11754" y="6363"/>
                <a:ext cx="315" cy="297"/>
                <a:chOff x="1589596" y="810715"/>
                <a:chExt cx="2340698" cy="2345431"/>
              </a:xfrm>
            </p:grpSpPr>
            <p:grpSp>
              <p:nvGrpSpPr>
                <p:cNvPr id="116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17" name="任意多边形 82"/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8" name="任意多边形 83"/>
                  <p:cNvSpPr/>
                  <p:nvPr>
                    <p:custDataLst>
                      <p:tags r:id="rId23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9" name="椭圆 80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10665" y="5360"/>
              <a:ext cx="5572" cy="1059"/>
              <a:chOff x="10665" y="5360"/>
              <a:chExt cx="5572" cy="1059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11905" y="5360"/>
                <a:ext cx="1170" cy="1058"/>
                <a:chOff x="11754" y="6220"/>
                <a:chExt cx="1170" cy="1058"/>
              </a:xfrm>
            </p:grpSpPr>
            <p:grpSp>
              <p:nvGrpSpPr>
                <p:cNvPr id="132" name="组合 131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33" name="任意多边形 83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4" name="椭圆 80"/>
                  <p:cNvSpPr/>
                  <p:nvPr>
                    <p:custDataLst>
                      <p:tags r:id="rId20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36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37" name="任意多边形 82"/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8" name="任意多边形 83"/>
                    <p:cNvSpPr/>
                    <p:nvPr>
                      <p:custDataLst>
                        <p:tags r:id="rId18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39" name="椭圆 80"/>
                  <p:cNvSpPr/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140" name="组合 139"/>
              <p:cNvGrpSpPr/>
              <p:nvPr/>
            </p:nvGrpSpPr>
            <p:grpSpPr>
              <a:xfrm>
                <a:off x="13491" y="5360"/>
                <a:ext cx="1170" cy="1058"/>
                <a:chOff x="11754" y="6220"/>
                <a:chExt cx="1170" cy="1058"/>
              </a:xfrm>
            </p:grpSpPr>
            <p:grpSp>
              <p:nvGrpSpPr>
                <p:cNvPr id="141" name="组合 140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42" name="任意多边形 83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3" name="椭圆 80"/>
                  <p:cNvSpPr/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45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46" name="任意多边形 82"/>
                    <p:cNvSpPr/>
                    <p:nvPr>
                      <p:custDataLst>
                        <p:tags r:id="rId12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47" name="任意多边形 83"/>
                    <p:cNvSpPr/>
                    <p:nvPr>
                      <p:custDataLst>
                        <p:tags r:id="rId13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48" name="椭圆 80"/>
                  <p:cNvSpPr/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5030" y="5361"/>
                <a:ext cx="1170" cy="1058"/>
                <a:chOff x="11754" y="6220"/>
                <a:chExt cx="1170" cy="1058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51" name="任意多边形 83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2" name="椭圆 80"/>
                  <p:cNvSpPr/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54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55" name="任意多边形 82"/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6" name="任意多边形 83"/>
                    <p:cNvSpPr/>
                    <p:nvPr>
                      <p:custDataLst>
                        <p:tags r:id="rId8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57" name="椭圆 80"/>
                  <p:cNvSpPr/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4</a:t>
                    </a:r>
                  </a:p>
                </p:txBody>
              </p:sp>
            </p:grpSp>
          </p:grpSp>
          <p:sp>
            <p:nvSpPr>
              <p:cNvPr id="158" name="文本框 157"/>
              <p:cNvSpPr txBox="1"/>
              <p:nvPr/>
            </p:nvSpPr>
            <p:spPr>
              <a:xfrm>
                <a:off x="10665" y="5635"/>
                <a:ext cx="976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 smtClean="0">
                    <a:solidFill>
                      <a:schemeClr val="bg1"/>
                    </a:solidFill>
                  </a:rPr>
                  <a:t>语言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文本框 15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208" y="5692"/>
                <a:ext cx="976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 smtClean="0">
                    <a:solidFill>
                      <a:schemeClr val="bg1"/>
                    </a:solidFill>
                  </a:rPr>
                  <a:t>表现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文本框 15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3810" y="5657"/>
                <a:ext cx="976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 smtClean="0">
                    <a:solidFill>
                      <a:schemeClr val="bg1"/>
                    </a:solidFill>
                  </a:rPr>
                  <a:t>造型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文本框 16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5261" y="5723"/>
                <a:ext cx="976" cy="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 smtClean="0">
                    <a:solidFill>
                      <a:schemeClr val="bg1"/>
                    </a:solidFill>
                  </a:rPr>
                  <a:t>应用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397625" y="2004060"/>
            <a:ext cx="4352925" cy="3501390"/>
            <a:chOff x="1233714" y="2119085"/>
            <a:chExt cx="4717143" cy="3526971"/>
          </a:xfrm>
        </p:grpSpPr>
        <p:sp>
          <p:nvSpPr>
            <p:cNvPr id="19" name="矩形 18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94603" y="304752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8" name="文本框 26"/>
            <p:cNvSpPr txBox="1"/>
            <p:nvPr/>
          </p:nvSpPr>
          <p:spPr>
            <a:xfrm>
              <a:off x="1374780" y="2392974"/>
              <a:ext cx="4109523" cy="46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400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简笔画的语言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577395" y="3681323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38290" y="2996565"/>
            <a:ext cx="378968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1.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</a:t>
            </a:r>
            <a:r>
              <a:rPr lang="en-US" altLang="zh-CN" sz="1600" kern="0" dirty="0" err="1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及其分类</a:t>
            </a:r>
            <a:endParaRPr lang="en-US" altLang="zh-CN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2.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线的分类及作用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</a:t>
            </a:r>
            <a:r>
              <a:rPr lang="en-US" altLang="zh-CN" sz="1600" kern="0" dirty="0" err="1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及其分类</a:t>
            </a:r>
            <a:endParaRPr lang="zh-CN" altLang="en-US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4.体及其分类</a:t>
            </a:r>
          </a:p>
          <a:p>
            <a:pPr algn="just" defTabSz="913765">
              <a:lnSpc>
                <a:spcPct val="150000"/>
              </a:lnSpc>
              <a:defRPr/>
            </a:pPr>
            <a:endParaRPr lang="zh-CN" altLang="en-US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37" name="任意多边形 83"/>
          <p:cNvSpPr/>
          <p:nvPr>
            <p:custDataLst>
              <p:tags r:id="rId4"/>
            </p:custDataLst>
          </p:nvPr>
        </p:nvSpPr>
        <p:spPr bwMode="auto">
          <a:xfrm rot="16200000">
            <a:off x="1508755" y="1238687"/>
            <a:ext cx="3360815" cy="4707009"/>
          </a:xfrm>
          <a:prstGeom prst="round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7" name="图片 12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515" y="2004060"/>
            <a:ext cx="4043045" cy="13900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2" name="图片 1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83615" y="3429000"/>
            <a:ext cx="1451610" cy="166560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</p:pic>
      <p:grpSp>
        <p:nvGrpSpPr>
          <p:cNvPr id="17" name="组合 16"/>
          <p:cNvGrpSpPr/>
          <p:nvPr/>
        </p:nvGrpSpPr>
        <p:grpSpPr>
          <a:xfrm>
            <a:off x="1060450" y="2004060"/>
            <a:ext cx="4347845" cy="3194050"/>
            <a:chOff x="1670" y="3156"/>
            <a:chExt cx="6847" cy="5030"/>
          </a:xfrm>
        </p:grpSpPr>
        <p:pic>
          <p:nvPicPr>
            <p:cNvPr id="131" name="图片 131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35" y="5400"/>
              <a:ext cx="2001" cy="2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  <a:effectLst>
              <a:innerShdw blurRad="12700" dist="50800" dir="2700000">
                <a:schemeClr val="tx1">
                  <a:lumMod val="50000"/>
                  <a:lumOff val="50000"/>
                  <a:alpha val="50000"/>
                </a:schemeClr>
              </a:innerShdw>
            </a:effectLst>
          </p:spPr>
        </p:pic>
        <p:pic>
          <p:nvPicPr>
            <p:cNvPr id="32" name="图片 32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93" y="5513"/>
              <a:ext cx="2624" cy="1620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图片 127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10" y="3156"/>
              <a:ext cx="6367" cy="218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" name="图片 13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670" y="5400"/>
              <a:ext cx="2286" cy="2623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397625" y="2004060"/>
            <a:ext cx="4352925" cy="3501390"/>
            <a:chOff x="1233714" y="2119085"/>
            <a:chExt cx="4717143" cy="3526971"/>
          </a:xfrm>
        </p:grpSpPr>
        <p:sp>
          <p:nvSpPr>
            <p:cNvPr id="19" name="矩形 18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94603" y="304752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8" name="文本框 26"/>
            <p:cNvSpPr txBox="1"/>
            <p:nvPr/>
          </p:nvSpPr>
          <p:spPr>
            <a:xfrm>
              <a:off x="1374780" y="2537532"/>
              <a:ext cx="4109523" cy="46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400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简笔画的表现形式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577395" y="3681323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92595" y="2996565"/>
            <a:ext cx="3635375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1.点式表现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线</a:t>
            </a:r>
            <a:r>
              <a:rPr lang="en-US" altLang="zh-CN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式表现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</a:t>
            </a:r>
            <a:r>
              <a:rPr lang="en-US" altLang="zh-CN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式表现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混合</a:t>
            </a:r>
            <a:r>
              <a:rPr lang="en-US" altLang="zh-CN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式表现 </a:t>
            </a:r>
            <a:endParaRPr lang="zh-CN" altLang="en-US" sz="1600" kern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37" name="任意多边形 83"/>
          <p:cNvSpPr/>
          <p:nvPr>
            <p:custDataLst>
              <p:tags r:id="rId4"/>
            </p:custDataLst>
          </p:nvPr>
        </p:nvSpPr>
        <p:spPr bwMode="auto">
          <a:xfrm rot="16200000">
            <a:off x="1508755" y="1238687"/>
            <a:ext cx="3360815" cy="4707009"/>
          </a:xfrm>
          <a:prstGeom prst="round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36345" y="2204720"/>
            <a:ext cx="3743960" cy="2668270"/>
            <a:chOff x="1947" y="3472"/>
            <a:chExt cx="5896" cy="4202"/>
          </a:xfrm>
        </p:grpSpPr>
        <p:pic>
          <p:nvPicPr>
            <p:cNvPr id="135" name="图片 4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" y="3498"/>
              <a:ext cx="2119" cy="1820"/>
            </a:xfrm>
            <a:prstGeom prst="rect">
              <a:avLst/>
            </a:prstGeom>
            <a:ln w="9525">
              <a:solidFill>
                <a:schemeClr val="accent6">
                  <a:lumMod val="50000"/>
                </a:schemeClr>
              </a:solidFill>
              <a:prstDash val="dash"/>
            </a:ln>
          </p:spPr>
        </p:pic>
        <p:pic>
          <p:nvPicPr>
            <p:cNvPr id="136" name="图片 8" descr="C:\Users\user\AppData\Local\Temp\WeChat Files\31c02b15a04bc8864324ceb1c3b95fc.jp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2714" y="3441"/>
              <a:ext cx="1846" cy="1908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prstDash val="dash"/>
            </a:ln>
          </p:spPr>
        </p:pic>
        <p:pic>
          <p:nvPicPr>
            <p:cNvPr id="137" name="图片 1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" y="5400"/>
              <a:ext cx="5896" cy="2274"/>
            </a:xfrm>
            <a:prstGeom prst="rect">
              <a:avLst/>
            </a:prstGeom>
            <a:ln w="9525">
              <a:solidFill>
                <a:schemeClr val="accent6">
                  <a:lumMod val="50000"/>
                </a:schemeClr>
              </a:solidFill>
              <a:prstDash val="dash"/>
            </a:ln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78257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275840"/>
            <a:ext cx="3792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简笔画的造型原则</a:t>
            </a:r>
          </a:p>
          <a:p>
            <a:pPr defTabSz="913765">
              <a:defRPr/>
            </a:pPr>
            <a:r>
              <a: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3690" y="2708910"/>
            <a:ext cx="3682365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1.仔细</a:t>
            </a:r>
            <a:r>
              <a:rPr lang="zh-CN" altLang="en-US" sz="1600" kern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观察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物体。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kern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先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大后小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600" kern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先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整体后局部。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600" kern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添加细节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完成。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568450" y="316230"/>
            <a:ext cx="2378075" cy="1526540"/>
            <a:chOff x="2470" y="498"/>
            <a:chExt cx="3745" cy="2404"/>
          </a:xfrm>
        </p:grpSpPr>
        <p:sp>
          <p:nvSpPr>
            <p:cNvPr id="2" name="矩形 1"/>
            <p:cNvSpPr/>
            <p:nvPr/>
          </p:nvSpPr>
          <p:spPr>
            <a:xfrm>
              <a:off x="2487" y="498"/>
              <a:ext cx="3582" cy="1159"/>
            </a:xfrm>
            <a:prstGeom prst="rect">
              <a:avLst/>
            </a:prstGeom>
          </p:spPr>
          <p:txBody>
            <a:bodyPr wrap="none" lIns="121850" tIns="60924" rIns="121850" bIns="60924">
              <a:spAutoFit/>
            </a:bodyPr>
            <a:lstStyle/>
            <a:p>
              <a:pPr algn="l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任务准备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2470" y="1836"/>
              <a:ext cx="3745" cy="1066"/>
            </a:xfrm>
            <a:prstGeom prst="rect">
              <a:avLst/>
            </a:prstGeom>
          </p:spPr>
          <p:txBody>
            <a:bodyPr wrap="none" lIns="121850" tIns="60924" rIns="121850" bIns="60924">
              <a:spAutoFit/>
            </a:bodyPr>
            <a:lstStyle/>
            <a:p>
              <a:pPr algn="l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问题导</a:t>
              </a: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入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9470" y="1964055"/>
            <a:ext cx="4775835" cy="3409950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6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7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83615" y="2060575"/>
            <a:ext cx="4479290" cy="2794000"/>
            <a:chOff x="1549" y="3245"/>
            <a:chExt cx="7054" cy="4400"/>
          </a:xfrm>
        </p:grpSpPr>
        <p:pic>
          <p:nvPicPr>
            <p:cNvPr id="143" name="图片 143" descr="C:\Users\user\AppData\Local\Temp\WeChat Files\e689398687d5d373c201434df6cd97c.jp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49" y="5325"/>
              <a:ext cx="7054" cy="2321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910" y="3245"/>
              <a:ext cx="4258" cy="191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e94153b-44b8-437b-9611-4579c73e30d6"/>
  <p:tag name="COMMONDATA" val="eyJoZGlkIjoiNmNkNTVmZGM3ZGE1NmM0ZjUxN2QzNWRkOWZjNThjMDYifQ=="/>
  <p:tag name="commondata" val="eyJoZGlkIjoiYWEwZDhkODExZTZmMjU2MDllOGYzMWJlY2MwYjUyM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d5699c1-2c32-457f-b132-31a999827f6d}"/>
  <p:tag name="TABLE_ENDDRAG_ORIGIN_RECT" val="260*253"/>
  <p:tag name="TABLE_ENDDRAG_RECT" val="342*224*260*253"/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6"/>
  <p:tag name="KSO_WM_SLIDE_INDEX" val="6"/>
  <p:tag name="KSO_WM_SLIDE_ITEM_CNT" val="0"/>
  <p:tag name="KSO_WM_SLIDE_TYPE" val="text"/>
  <p:tag name="KSO_WM_BEAUTIFY_FLAG" val="#wm#"/>
  <p:tag name="KSO_WM_SPECIAL_SOURCE" val="bdnul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9"/>
  <p:tag name="KSO_WM_SLIDE_INDEX" val="19"/>
  <p:tag name="KSO_WM_SLIDE_ITEM_CNT" val="0"/>
  <p:tag name="KSO_WM_SLIDE_TYPE" val="text"/>
  <p:tag name="KSO_WM_BEAUTIFY_FLAG" val="#wm#"/>
  <p:tag name="KSO_WM_SPECIAL_SOURCE" val="bdnul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126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9"/>
  <p:tag name="KSO_WM_SLIDE_INDEX" val="19"/>
  <p:tag name="KSO_WM_SLIDE_ITEM_CNT" val="0"/>
  <p:tag name="KSO_WM_SLIDE_TYPE" val="text"/>
  <p:tag name="KSO_WM_BEAUTIFY_FLAG" val="#wm#"/>
  <p:tag name="KSO_WM_SPECIAL_SOURCE" val="bdnul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2"/>
  <p:tag name="KSO_WM_SLIDE_INDEX" val="2"/>
  <p:tag name="KSO_WM_SLIDE_ITEM_CNT" val="0"/>
  <p:tag name="KSO_WM_SLIDE_TYPE" val="text"/>
  <p:tag name="KSO_WM_BEAUTIFY_FLAG" val="#wm#"/>
  <p:tag name="KSO_WM_SPECIAL_SOURCE" val="bdnul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49"/>
  <p:tag name="KSO_WM_SLIDE_INDEX" val="49"/>
  <p:tag name="KSO_WM_SLIDE_ITEM_CNT" val="0"/>
  <p:tag name="KSO_WM_SLIDE_TYPE" val="endPage"/>
  <p:tag name="KSO_WM_BEAUTIFY_FLAG" val="#wm#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12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"/>
  <p:tag name="KSO_WM_SLIDE_INDEX" val="1"/>
  <p:tag name="KSO_WM_SLIDE_ITEM_CNT" val="0"/>
  <p:tag name="KSO_WM_SLIDE_TYPE" val="title"/>
  <p:tag name="KSO_WM_TEMPLATE_THUMBS_INDEX" val="1、2、3、4、6、9、12、17、19、21、26、33、38、46、49"/>
  <p:tag name="KSO_WM_BEAUTIFY_FLAG" val="#wm#"/>
  <p:tag name="KSO_WM_SLIDE_MODEL_TYPE" val="cover"/>
  <p:tag name="KSO_WM_SPECIAL_SOURCE" val="bdnul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8"/>
  <p:tag name="KSO_WM_SLIDE_INDEX" val="8"/>
  <p:tag name="KSO_WM_SLIDE_ITEM_CNT" val="0"/>
  <p:tag name="KSO_WM_SLIDE_TYPE" val="text"/>
  <p:tag name="KSO_WM_BEAUTIFY_FLAG" val="#wm#"/>
  <p:tag name="KSO_WM_SPECIAL_SOURCE" val="bdnul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3"/>
  <p:tag name="KSO_WM_SLIDE_INDEX" val="3"/>
  <p:tag name="KSO_WM_SLIDE_ITEM_CNT" val="0"/>
  <p:tag name="KSO_WM_SLIDE_TYPE" val="contents"/>
  <p:tag name="KSO_WM_BEAUTIFY_FLAG" val="#wm#"/>
  <p:tag name="KSO_WM_SPECIAL_SOURCE" val="bdnul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------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912</Words>
  <Application>Microsoft Office PowerPoint</Application>
  <PresentationFormat>自定义</PresentationFormat>
  <Paragraphs>232</Paragraphs>
  <Slides>19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自定义设计方案</vt:lpstr>
      <vt:lpstr>任务二  简笔画的语言与造型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 奇 的 衍 纸</dc:title>
  <dc:creator>Administrator</dc:creator>
  <cp:lastModifiedBy>user</cp:lastModifiedBy>
  <cp:revision>216</cp:revision>
  <dcterms:created xsi:type="dcterms:W3CDTF">2020-01-28T06:40:00Z</dcterms:created>
  <dcterms:modified xsi:type="dcterms:W3CDTF">2024-02-24T01:41:07Z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67D102DAE2BD4B1B93481D8F8A5EAC17_13</vt:lpwstr>
  </property>
</Properties>
</file>